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61" r:id="rId2"/>
    <p:sldId id="348" r:id="rId3"/>
    <p:sldId id="313" r:id="rId4"/>
    <p:sldId id="357" r:id="rId5"/>
    <p:sldId id="315" r:id="rId6"/>
    <p:sldId id="294" r:id="rId7"/>
    <p:sldId id="355" r:id="rId8"/>
    <p:sldId id="332" r:id="rId9"/>
    <p:sldId id="359" r:id="rId10"/>
    <p:sldId id="321" r:id="rId11"/>
    <p:sldId id="337" r:id="rId12"/>
    <p:sldId id="341" r:id="rId13"/>
    <p:sldId id="325" r:id="rId14"/>
    <p:sldId id="336" r:id="rId15"/>
    <p:sldId id="343" r:id="rId16"/>
    <p:sldId id="329" r:id="rId17"/>
    <p:sldId id="304" r:id="rId18"/>
    <p:sldId id="301" r:id="rId19"/>
    <p:sldId id="351" r:id="rId20"/>
    <p:sldId id="352" r:id="rId21"/>
    <p:sldId id="353" r:id="rId22"/>
    <p:sldId id="340" r:id="rId23"/>
    <p:sldId id="306" r:id="rId24"/>
    <p:sldId id="358" r:id="rId25"/>
    <p:sldId id="284" r:id="rId26"/>
    <p:sldId id="283" r:id="rId27"/>
    <p:sldId id="295" r:id="rId28"/>
    <p:sldId id="349" r:id="rId29"/>
    <p:sldId id="308" r:id="rId30"/>
    <p:sldId id="310" r:id="rId31"/>
    <p:sldId id="350" r:id="rId32"/>
    <p:sldId id="331" r:id="rId33"/>
    <p:sldId id="342" r:id="rId34"/>
    <p:sldId id="362" r:id="rId35"/>
    <p:sldId id="361" r:id="rId36"/>
    <p:sldId id="360" r:id="rId37"/>
    <p:sldId id="318" r:id="rId38"/>
    <p:sldId id="307" r:id="rId39"/>
    <p:sldId id="31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9007" autoAdjust="0"/>
  </p:normalViewPr>
  <p:slideViewPr>
    <p:cSldViewPr snapToGrid="0">
      <p:cViewPr>
        <p:scale>
          <a:sx n="57" d="100"/>
          <a:sy n="57" d="100"/>
        </p:scale>
        <p:origin x="694" y="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D736D1-A9D3-445A-B643-A24D633314ED}" type="datetimeFigureOut">
              <a:rPr lang="en-US" smtClean="0"/>
              <a:t>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66A83D-1015-4103-8A42-79B2A20A5E17}" type="slidenum">
              <a:rPr lang="en-US" smtClean="0"/>
              <a:t>‹#›</a:t>
            </a:fld>
            <a:endParaRPr lang="en-US"/>
          </a:p>
        </p:txBody>
      </p:sp>
    </p:spTree>
    <p:extLst>
      <p:ext uri="{BB962C8B-B14F-4D97-AF65-F5344CB8AC3E}">
        <p14:creationId xmlns:p14="http://schemas.microsoft.com/office/powerpoint/2010/main" val="215463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66A83D-1015-4103-8A42-79B2A20A5E17}" type="slidenum">
              <a:rPr lang="en-US" smtClean="0"/>
              <a:t>1</a:t>
            </a:fld>
            <a:endParaRPr lang="en-US"/>
          </a:p>
        </p:txBody>
      </p:sp>
    </p:spTree>
    <p:extLst>
      <p:ext uri="{BB962C8B-B14F-4D97-AF65-F5344CB8AC3E}">
        <p14:creationId xmlns:p14="http://schemas.microsoft.com/office/powerpoint/2010/main" val="3830492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66A83D-1015-4103-8A42-79B2A20A5E17}" type="slidenum">
              <a:rPr lang="en-US" smtClean="0"/>
              <a:t>10</a:t>
            </a:fld>
            <a:endParaRPr lang="en-US"/>
          </a:p>
        </p:txBody>
      </p:sp>
    </p:spTree>
    <p:extLst>
      <p:ext uri="{BB962C8B-B14F-4D97-AF65-F5344CB8AC3E}">
        <p14:creationId xmlns:p14="http://schemas.microsoft.com/office/powerpoint/2010/main" val="4205113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66A83D-1015-4103-8A42-79B2A20A5E17}" type="slidenum">
              <a:rPr lang="en-US" smtClean="0"/>
              <a:t>11</a:t>
            </a:fld>
            <a:endParaRPr lang="en-US"/>
          </a:p>
        </p:txBody>
      </p:sp>
    </p:spTree>
    <p:extLst>
      <p:ext uri="{BB962C8B-B14F-4D97-AF65-F5344CB8AC3E}">
        <p14:creationId xmlns:p14="http://schemas.microsoft.com/office/powerpoint/2010/main" val="263692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66A83D-1015-4103-8A42-79B2A20A5E17}" type="slidenum">
              <a:rPr lang="en-US" smtClean="0"/>
              <a:t>12</a:t>
            </a:fld>
            <a:endParaRPr lang="en-US"/>
          </a:p>
        </p:txBody>
      </p:sp>
    </p:spTree>
    <p:extLst>
      <p:ext uri="{BB962C8B-B14F-4D97-AF65-F5344CB8AC3E}">
        <p14:creationId xmlns:p14="http://schemas.microsoft.com/office/powerpoint/2010/main" val="2061102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lung damage long covid and a brain affecting long covid</a:t>
            </a:r>
          </a:p>
          <a:p>
            <a:r>
              <a:rPr lang="en-US" dirty="0"/>
              <a:t>Mention difficulty of developing diagnostics</a:t>
            </a:r>
          </a:p>
        </p:txBody>
      </p:sp>
      <p:sp>
        <p:nvSpPr>
          <p:cNvPr id="4" name="Slide Number Placeholder 3"/>
          <p:cNvSpPr>
            <a:spLocks noGrp="1"/>
          </p:cNvSpPr>
          <p:nvPr>
            <p:ph type="sldNum" sz="quarter" idx="5"/>
          </p:nvPr>
        </p:nvSpPr>
        <p:spPr/>
        <p:txBody>
          <a:bodyPr/>
          <a:lstStyle/>
          <a:p>
            <a:fld id="{1B66A83D-1015-4103-8A42-79B2A20A5E17}" type="slidenum">
              <a:rPr lang="en-US" smtClean="0"/>
              <a:t>13</a:t>
            </a:fld>
            <a:endParaRPr lang="en-US"/>
          </a:p>
        </p:txBody>
      </p:sp>
    </p:spTree>
    <p:extLst>
      <p:ext uri="{BB962C8B-B14F-4D97-AF65-F5344CB8AC3E}">
        <p14:creationId xmlns:p14="http://schemas.microsoft.com/office/powerpoint/2010/main" val="3128912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viruses, both established or emerging, can cause issues with the brain. The outcomes of viral infections of the brain have a wide range of clinical severity and manifestations. While some are very subtle, others are life threatening. Some symptoms happen quickly after infection while some take years to manifest. For example, viral infections of the brain have also been associated with neurodegenerative disorders such as Alzheimer’s and play a key role in several theories of disease pathogenesis.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table shows just a sampling of possible outcomes and associated viruses.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would like to point out a particularly dramatic association – behavioral change. This association demonstrates that viruses can fundamentally change the personality of an individual, what we often consider the essence of an individual, and can do this in a transmissible manner. </a:t>
            </a:r>
          </a:p>
          <a:p>
            <a:endParaRPr lang="en-US" dirty="0"/>
          </a:p>
        </p:txBody>
      </p:sp>
      <p:sp>
        <p:nvSpPr>
          <p:cNvPr id="4" name="Slide Number Placeholder 3"/>
          <p:cNvSpPr>
            <a:spLocks noGrp="1"/>
          </p:cNvSpPr>
          <p:nvPr>
            <p:ph type="sldNum" sz="quarter" idx="5"/>
          </p:nvPr>
        </p:nvSpPr>
        <p:spPr/>
        <p:txBody>
          <a:bodyPr/>
          <a:lstStyle/>
          <a:p>
            <a:fld id="{1B66A83D-1015-4103-8A42-79B2A20A5E17}" type="slidenum">
              <a:rPr lang="en-US" smtClean="0"/>
              <a:t>14</a:t>
            </a:fld>
            <a:endParaRPr lang="en-US"/>
          </a:p>
        </p:txBody>
      </p:sp>
    </p:spTree>
    <p:extLst>
      <p:ext uri="{BB962C8B-B14F-4D97-AF65-F5344CB8AC3E}">
        <p14:creationId xmlns:p14="http://schemas.microsoft.com/office/powerpoint/2010/main" val="4178829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66A83D-1015-4103-8A42-79B2A20A5E17}" type="slidenum">
              <a:rPr lang="en-US" smtClean="0"/>
              <a:t>15</a:t>
            </a:fld>
            <a:endParaRPr lang="en-US"/>
          </a:p>
        </p:txBody>
      </p:sp>
    </p:spTree>
    <p:extLst>
      <p:ext uri="{BB962C8B-B14F-4D97-AF65-F5344CB8AC3E}">
        <p14:creationId xmlns:p14="http://schemas.microsoft.com/office/powerpoint/2010/main" val="1359052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Early on in the pandemic, potential for brain involvement was identified in Wuhan. Past outbreaks with beta coronaviruses indicated that neurologic consequences might be possible with SARS-CoV-2 as well.</a:t>
            </a:r>
          </a:p>
          <a:p>
            <a:endParaRPr lang="en-US" dirty="0"/>
          </a:p>
          <a:p>
            <a:r>
              <a:rPr lang="en-US" dirty="0"/>
              <a:t>This spawned the medical entity known as </a:t>
            </a:r>
            <a:r>
              <a:rPr lang="en-US" dirty="0" err="1"/>
              <a:t>NeuroCOVID</a:t>
            </a:r>
            <a:r>
              <a:rPr lang="en-US" dirty="0"/>
              <a:t> with symptoms such as those listed here in this table.</a:t>
            </a:r>
          </a:p>
        </p:txBody>
      </p:sp>
      <p:sp>
        <p:nvSpPr>
          <p:cNvPr id="4" name="Slide Number Placeholder 3"/>
          <p:cNvSpPr>
            <a:spLocks noGrp="1"/>
          </p:cNvSpPr>
          <p:nvPr>
            <p:ph type="sldNum" sz="quarter" idx="5"/>
          </p:nvPr>
        </p:nvSpPr>
        <p:spPr/>
        <p:txBody>
          <a:bodyPr/>
          <a:lstStyle/>
          <a:p>
            <a:fld id="{1B66A83D-1015-4103-8A42-79B2A20A5E17}" type="slidenum">
              <a:rPr lang="en-US" smtClean="0"/>
              <a:t>16</a:t>
            </a:fld>
            <a:endParaRPr lang="en-US"/>
          </a:p>
        </p:txBody>
      </p:sp>
    </p:spTree>
    <p:extLst>
      <p:ext uri="{BB962C8B-B14F-4D97-AF65-F5344CB8AC3E}">
        <p14:creationId xmlns:p14="http://schemas.microsoft.com/office/powerpoint/2010/main" val="1979018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Bolded are infected</a:t>
            </a:r>
          </a:p>
        </p:txBody>
      </p:sp>
      <p:sp>
        <p:nvSpPr>
          <p:cNvPr id="4" name="Slide Number Placeholder 3"/>
          <p:cNvSpPr>
            <a:spLocks noGrp="1"/>
          </p:cNvSpPr>
          <p:nvPr>
            <p:ph type="sldNum" sz="quarter" idx="5"/>
          </p:nvPr>
        </p:nvSpPr>
        <p:spPr/>
        <p:txBody>
          <a:bodyPr/>
          <a:lstStyle/>
          <a:p>
            <a:fld id="{1B66A83D-1015-4103-8A42-79B2A20A5E17}" type="slidenum">
              <a:rPr lang="en-US" smtClean="0"/>
              <a:t>17</a:t>
            </a:fld>
            <a:endParaRPr lang="en-US"/>
          </a:p>
        </p:txBody>
      </p:sp>
    </p:spTree>
    <p:extLst>
      <p:ext uri="{BB962C8B-B14F-4D97-AF65-F5344CB8AC3E}">
        <p14:creationId xmlns:p14="http://schemas.microsoft.com/office/powerpoint/2010/main" val="462197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focus on the use of organoids – a cell culture system that uses stem cells differentiated to various parts of the CNS.</a:t>
            </a:r>
          </a:p>
          <a:p>
            <a:endParaRPr lang="en-US" dirty="0"/>
          </a:p>
          <a:p>
            <a:r>
              <a:rPr lang="en-US" dirty="0"/>
              <a:t>These are organoids I took care of in a past lab I worked with where we did herpesvirus drug screens.</a:t>
            </a:r>
          </a:p>
          <a:p>
            <a:endParaRPr lang="en-US" dirty="0"/>
          </a:p>
          <a:p>
            <a:r>
              <a:rPr lang="en-US" dirty="0"/>
              <a:t>It works well in concert with animal models and autopsy studies, two other ways of studying brain infections. You can manipulate most aspects of the experimental setting and use authentic human cells. However, functional outputs like behavior are currently not </a:t>
            </a:r>
            <a:r>
              <a:rPr lang="en-US" dirty="0" err="1"/>
              <a:t>studiable</a:t>
            </a:r>
            <a:endParaRPr lang="en-US" dirty="0"/>
          </a:p>
        </p:txBody>
      </p:sp>
      <p:sp>
        <p:nvSpPr>
          <p:cNvPr id="4" name="Slide Number Placeholder 3"/>
          <p:cNvSpPr>
            <a:spLocks noGrp="1"/>
          </p:cNvSpPr>
          <p:nvPr>
            <p:ph type="sldNum" sz="quarter" idx="5"/>
          </p:nvPr>
        </p:nvSpPr>
        <p:spPr/>
        <p:txBody>
          <a:bodyPr/>
          <a:lstStyle/>
          <a:p>
            <a:fld id="{1B66A83D-1015-4103-8A42-79B2A20A5E17}" type="slidenum">
              <a:rPr lang="en-US" smtClean="0"/>
              <a:t>18</a:t>
            </a:fld>
            <a:endParaRPr lang="en-US"/>
          </a:p>
        </p:txBody>
      </p:sp>
    </p:spTree>
    <p:extLst>
      <p:ext uri="{BB962C8B-B14F-4D97-AF65-F5344CB8AC3E}">
        <p14:creationId xmlns:p14="http://schemas.microsoft.com/office/powerpoint/2010/main" val="970198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Bolded are infected</a:t>
            </a:r>
          </a:p>
        </p:txBody>
      </p:sp>
      <p:sp>
        <p:nvSpPr>
          <p:cNvPr id="4" name="Slide Number Placeholder 3"/>
          <p:cNvSpPr>
            <a:spLocks noGrp="1"/>
          </p:cNvSpPr>
          <p:nvPr>
            <p:ph type="sldNum" sz="quarter" idx="5"/>
          </p:nvPr>
        </p:nvSpPr>
        <p:spPr/>
        <p:txBody>
          <a:bodyPr/>
          <a:lstStyle/>
          <a:p>
            <a:fld id="{1B66A83D-1015-4103-8A42-79B2A20A5E17}" type="slidenum">
              <a:rPr lang="en-US" smtClean="0"/>
              <a:t>19</a:t>
            </a:fld>
            <a:endParaRPr lang="en-US"/>
          </a:p>
        </p:txBody>
      </p:sp>
    </p:spTree>
    <p:extLst>
      <p:ext uri="{BB962C8B-B14F-4D97-AF65-F5344CB8AC3E}">
        <p14:creationId xmlns:p14="http://schemas.microsoft.com/office/powerpoint/2010/main" val="816342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66A83D-1015-4103-8A42-79B2A20A5E17}" type="slidenum">
              <a:rPr lang="en-US" smtClean="0"/>
              <a:t>2</a:t>
            </a:fld>
            <a:endParaRPr lang="en-US"/>
          </a:p>
        </p:txBody>
      </p:sp>
    </p:spTree>
    <p:extLst>
      <p:ext uri="{BB962C8B-B14F-4D97-AF65-F5344CB8AC3E}">
        <p14:creationId xmlns:p14="http://schemas.microsoft.com/office/powerpoint/2010/main" val="4210831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CSF in other studies only sometimes shows virus</a:t>
            </a:r>
          </a:p>
        </p:txBody>
      </p:sp>
      <p:sp>
        <p:nvSpPr>
          <p:cNvPr id="4" name="Slide Number Placeholder 3"/>
          <p:cNvSpPr>
            <a:spLocks noGrp="1"/>
          </p:cNvSpPr>
          <p:nvPr>
            <p:ph type="sldNum" sz="quarter" idx="5"/>
          </p:nvPr>
        </p:nvSpPr>
        <p:spPr/>
        <p:txBody>
          <a:bodyPr/>
          <a:lstStyle/>
          <a:p>
            <a:fld id="{1B66A83D-1015-4103-8A42-79B2A20A5E17}" type="slidenum">
              <a:rPr lang="en-US" smtClean="0"/>
              <a:t>20</a:t>
            </a:fld>
            <a:endParaRPr lang="en-US"/>
          </a:p>
        </p:txBody>
      </p:sp>
    </p:spTree>
    <p:extLst>
      <p:ext uri="{BB962C8B-B14F-4D97-AF65-F5344CB8AC3E}">
        <p14:creationId xmlns:p14="http://schemas.microsoft.com/office/powerpoint/2010/main" val="1302709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two autopsy reports</a:t>
            </a:r>
          </a:p>
        </p:txBody>
      </p:sp>
      <p:sp>
        <p:nvSpPr>
          <p:cNvPr id="4" name="Slide Number Placeholder 3"/>
          <p:cNvSpPr>
            <a:spLocks noGrp="1"/>
          </p:cNvSpPr>
          <p:nvPr>
            <p:ph type="sldNum" sz="quarter" idx="5"/>
          </p:nvPr>
        </p:nvSpPr>
        <p:spPr/>
        <p:txBody>
          <a:bodyPr/>
          <a:lstStyle/>
          <a:p>
            <a:fld id="{1B66A83D-1015-4103-8A42-79B2A20A5E17}" type="slidenum">
              <a:rPr lang="en-US" smtClean="0"/>
              <a:t>21</a:t>
            </a:fld>
            <a:endParaRPr lang="en-US"/>
          </a:p>
        </p:txBody>
      </p:sp>
    </p:spTree>
    <p:extLst>
      <p:ext uri="{BB962C8B-B14F-4D97-AF65-F5344CB8AC3E}">
        <p14:creationId xmlns:p14="http://schemas.microsoft.com/office/powerpoint/2010/main" val="2844959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turn to the current pandemic. Dr. Shi has connected me with a husband and wife team who use brain organoids to study neurodevelopmental disorders</a:t>
            </a:r>
          </a:p>
        </p:txBody>
      </p:sp>
      <p:sp>
        <p:nvSpPr>
          <p:cNvPr id="4" name="Slide Number Placeholder 3"/>
          <p:cNvSpPr>
            <a:spLocks noGrp="1"/>
          </p:cNvSpPr>
          <p:nvPr>
            <p:ph type="sldNum" sz="quarter" idx="5"/>
          </p:nvPr>
        </p:nvSpPr>
        <p:spPr/>
        <p:txBody>
          <a:bodyPr/>
          <a:lstStyle/>
          <a:p>
            <a:fld id="{1B66A83D-1015-4103-8A42-79B2A20A5E17}" type="slidenum">
              <a:rPr lang="en-US" smtClean="0"/>
              <a:t>22</a:t>
            </a:fld>
            <a:endParaRPr lang="en-US"/>
          </a:p>
        </p:txBody>
      </p:sp>
    </p:spTree>
    <p:extLst>
      <p:ext uri="{BB962C8B-B14F-4D97-AF65-F5344CB8AC3E}">
        <p14:creationId xmlns:p14="http://schemas.microsoft.com/office/powerpoint/2010/main" val="1996220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model this, the Song and Ming Lab is shipping us </a:t>
            </a:r>
            <a:r>
              <a:rPr lang="en-US" dirty="0" err="1"/>
              <a:t>assembloids</a:t>
            </a:r>
            <a:r>
              <a:rPr lang="en-US" dirty="0"/>
              <a:t> where the choroid plexus is fused to brain cortex organoids.</a:t>
            </a:r>
          </a:p>
        </p:txBody>
      </p:sp>
      <p:sp>
        <p:nvSpPr>
          <p:cNvPr id="4" name="Slide Number Placeholder 3"/>
          <p:cNvSpPr>
            <a:spLocks noGrp="1"/>
          </p:cNvSpPr>
          <p:nvPr>
            <p:ph type="sldNum" sz="quarter" idx="5"/>
          </p:nvPr>
        </p:nvSpPr>
        <p:spPr/>
        <p:txBody>
          <a:bodyPr/>
          <a:lstStyle/>
          <a:p>
            <a:fld id="{1B66A83D-1015-4103-8A42-79B2A20A5E17}" type="slidenum">
              <a:rPr lang="en-US" smtClean="0"/>
              <a:t>23</a:t>
            </a:fld>
            <a:endParaRPr lang="en-US"/>
          </a:p>
        </p:txBody>
      </p:sp>
    </p:spTree>
    <p:extLst>
      <p:ext uri="{BB962C8B-B14F-4D97-AF65-F5344CB8AC3E}">
        <p14:creationId xmlns:p14="http://schemas.microsoft.com/office/powerpoint/2010/main" val="2931929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focus on the use of organoids – a cell culture system that uses stem cells differentiated to various parts of the CNS.</a:t>
            </a:r>
          </a:p>
          <a:p>
            <a:endParaRPr lang="en-US" dirty="0"/>
          </a:p>
          <a:p>
            <a:r>
              <a:rPr lang="en-US" dirty="0"/>
              <a:t>These are organoids I took care of in a past lab I worked with where we did herpesvirus drug screens.</a:t>
            </a:r>
          </a:p>
          <a:p>
            <a:endParaRPr lang="en-US" dirty="0"/>
          </a:p>
          <a:p>
            <a:r>
              <a:rPr lang="en-US" dirty="0"/>
              <a:t>It works well in concert with animal models and autopsy studies, two other ways of studying brain infections. You can manipulate most aspects of the experimental setting and use authentic human cells. However, functional outputs like behavior are currently not </a:t>
            </a:r>
            <a:r>
              <a:rPr lang="en-US" dirty="0" err="1"/>
              <a:t>studiable</a:t>
            </a:r>
            <a:endParaRPr lang="en-US" dirty="0"/>
          </a:p>
        </p:txBody>
      </p:sp>
      <p:sp>
        <p:nvSpPr>
          <p:cNvPr id="4" name="Slide Number Placeholder 3"/>
          <p:cNvSpPr>
            <a:spLocks noGrp="1"/>
          </p:cNvSpPr>
          <p:nvPr>
            <p:ph type="sldNum" sz="quarter" idx="5"/>
          </p:nvPr>
        </p:nvSpPr>
        <p:spPr/>
        <p:txBody>
          <a:bodyPr/>
          <a:lstStyle/>
          <a:p>
            <a:fld id="{1B66A83D-1015-4103-8A42-79B2A20A5E17}" type="slidenum">
              <a:rPr lang="en-US" smtClean="0"/>
              <a:t>24</a:t>
            </a:fld>
            <a:endParaRPr lang="en-US"/>
          </a:p>
        </p:txBody>
      </p:sp>
    </p:spTree>
    <p:extLst>
      <p:ext uri="{BB962C8B-B14F-4D97-AF65-F5344CB8AC3E}">
        <p14:creationId xmlns:p14="http://schemas.microsoft.com/office/powerpoint/2010/main" val="39361484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66A83D-1015-4103-8A42-79B2A20A5E17}" type="slidenum">
              <a:rPr lang="en-US" smtClean="0"/>
              <a:t>25</a:t>
            </a:fld>
            <a:endParaRPr lang="en-US"/>
          </a:p>
        </p:txBody>
      </p:sp>
    </p:spTree>
    <p:extLst>
      <p:ext uri="{BB962C8B-B14F-4D97-AF65-F5344CB8AC3E}">
        <p14:creationId xmlns:p14="http://schemas.microsoft.com/office/powerpoint/2010/main" val="520484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 for experiments given 40-50 organoids</a:t>
            </a:r>
          </a:p>
        </p:txBody>
      </p:sp>
      <p:sp>
        <p:nvSpPr>
          <p:cNvPr id="4" name="Slide Number Placeholder 3"/>
          <p:cNvSpPr>
            <a:spLocks noGrp="1"/>
          </p:cNvSpPr>
          <p:nvPr>
            <p:ph type="sldNum" sz="quarter" idx="5"/>
          </p:nvPr>
        </p:nvSpPr>
        <p:spPr/>
        <p:txBody>
          <a:bodyPr/>
          <a:lstStyle/>
          <a:p>
            <a:fld id="{FFA7289B-2238-4D29-B347-9C8296B7447B}" type="slidenum">
              <a:rPr lang="en-US" smtClean="0"/>
              <a:t>28</a:t>
            </a:fld>
            <a:endParaRPr lang="en-US"/>
          </a:p>
        </p:txBody>
      </p:sp>
    </p:spTree>
    <p:extLst>
      <p:ext uri="{BB962C8B-B14F-4D97-AF65-F5344CB8AC3E}">
        <p14:creationId xmlns:p14="http://schemas.microsoft.com/office/powerpoint/2010/main" val="987006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66A83D-1015-4103-8A42-79B2A20A5E17}" type="slidenum">
              <a:rPr lang="en-US" smtClean="0"/>
              <a:t>29</a:t>
            </a:fld>
            <a:endParaRPr lang="en-US"/>
          </a:p>
        </p:txBody>
      </p:sp>
    </p:spTree>
    <p:extLst>
      <p:ext uri="{BB962C8B-B14F-4D97-AF65-F5344CB8AC3E}">
        <p14:creationId xmlns:p14="http://schemas.microsoft.com/office/powerpoint/2010/main" val="29912234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66A83D-1015-4103-8A42-79B2A20A5E17}" type="slidenum">
              <a:rPr lang="en-US" smtClean="0"/>
              <a:t>30</a:t>
            </a:fld>
            <a:endParaRPr lang="en-US"/>
          </a:p>
        </p:txBody>
      </p:sp>
    </p:spTree>
    <p:extLst>
      <p:ext uri="{BB962C8B-B14F-4D97-AF65-F5344CB8AC3E}">
        <p14:creationId xmlns:p14="http://schemas.microsoft.com/office/powerpoint/2010/main" val="23448211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66A83D-1015-4103-8A42-79B2A20A5E17}" type="slidenum">
              <a:rPr lang="en-US" smtClean="0"/>
              <a:t>31</a:t>
            </a:fld>
            <a:endParaRPr lang="en-US"/>
          </a:p>
        </p:txBody>
      </p:sp>
    </p:spTree>
    <p:extLst>
      <p:ext uri="{BB962C8B-B14F-4D97-AF65-F5344CB8AC3E}">
        <p14:creationId xmlns:p14="http://schemas.microsoft.com/office/powerpoint/2010/main" val="2533433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66A83D-1015-4103-8A42-79B2A20A5E17}" type="slidenum">
              <a:rPr lang="en-US" smtClean="0"/>
              <a:t>3</a:t>
            </a:fld>
            <a:endParaRPr lang="en-US"/>
          </a:p>
        </p:txBody>
      </p:sp>
    </p:spTree>
    <p:extLst>
      <p:ext uri="{BB962C8B-B14F-4D97-AF65-F5344CB8AC3E}">
        <p14:creationId xmlns:p14="http://schemas.microsoft.com/office/powerpoint/2010/main" val="23255690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66A83D-1015-4103-8A42-79B2A20A5E17}" type="slidenum">
              <a:rPr lang="en-US" smtClean="0"/>
              <a:t>32</a:t>
            </a:fld>
            <a:endParaRPr lang="en-US"/>
          </a:p>
        </p:txBody>
      </p:sp>
    </p:spTree>
    <p:extLst>
      <p:ext uri="{BB962C8B-B14F-4D97-AF65-F5344CB8AC3E}">
        <p14:creationId xmlns:p14="http://schemas.microsoft.com/office/powerpoint/2010/main" val="3590345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66A83D-1015-4103-8A42-79B2A20A5E17}" type="slidenum">
              <a:rPr lang="en-US" smtClean="0"/>
              <a:t>33</a:t>
            </a:fld>
            <a:endParaRPr lang="en-US"/>
          </a:p>
        </p:txBody>
      </p:sp>
    </p:spTree>
    <p:extLst>
      <p:ext uri="{BB962C8B-B14F-4D97-AF65-F5344CB8AC3E}">
        <p14:creationId xmlns:p14="http://schemas.microsoft.com/office/powerpoint/2010/main" val="1868436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66A83D-1015-4103-8A42-79B2A20A5E17}" type="slidenum">
              <a:rPr lang="en-US" smtClean="0"/>
              <a:t>34</a:t>
            </a:fld>
            <a:endParaRPr lang="en-US"/>
          </a:p>
        </p:txBody>
      </p:sp>
    </p:spTree>
    <p:extLst>
      <p:ext uri="{BB962C8B-B14F-4D97-AF65-F5344CB8AC3E}">
        <p14:creationId xmlns:p14="http://schemas.microsoft.com/office/powerpoint/2010/main" val="40261941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66A83D-1015-4103-8A42-79B2A20A5E17}" type="slidenum">
              <a:rPr lang="en-US" smtClean="0"/>
              <a:t>35</a:t>
            </a:fld>
            <a:endParaRPr lang="en-US"/>
          </a:p>
        </p:txBody>
      </p:sp>
    </p:spTree>
    <p:extLst>
      <p:ext uri="{BB962C8B-B14F-4D97-AF65-F5344CB8AC3E}">
        <p14:creationId xmlns:p14="http://schemas.microsoft.com/office/powerpoint/2010/main" val="35492050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66A83D-1015-4103-8A42-79B2A20A5E17}" type="slidenum">
              <a:rPr lang="en-US" smtClean="0"/>
              <a:t>36</a:t>
            </a:fld>
            <a:endParaRPr lang="en-US"/>
          </a:p>
        </p:txBody>
      </p:sp>
    </p:spTree>
    <p:extLst>
      <p:ext uri="{BB962C8B-B14F-4D97-AF65-F5344CB8AC3E}">
        <p14:creationId xmlns:p14="http://schemas.microsoft.com/office/powerpoint/2010/main" val="2563177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66A83D-1015-4103-8A42-79B2A20A5E17}" type="slidenum">
              <a:rPr lang="en-US" smtClean="0"/>
              <a:t>38</a:t>
            </a:fld>
            <a:endParaRPr lang="en-US"/>
          </a:p>
        </p:txBody>
      </p:sp>
    </p:spTree>
    <p:extLst>
      <p:ext uri="{BB962C8B-B14F-4D97-AF65-F5344CB8AC3E}">
        <p14:creationId xmlns:p14="http://schemas.microsoft.com/office/powerpoint/2010/main" val="25528275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Early on in the pandemic, potential for brain involvement was identified in Wuhan. Past outbreaks with beta coronaviruses indicated that neurologic consequences might be possible with SARS-CoV-2 as well.</a:t>
            </a:r>
          </a:p>
          <a:p>
            <a:endParaRPr lang="en-US" dirty="0"/>
          </a:p>
          <a:p>
            <a:r>
              <a:rPr lang="en-US" dirty="0"/>
              <a:t>This spawned the medical entity known as </a:t>
            </a:r>
            <a:r>
              <a:rPr lang="en-US" dirty="0" err="1"/>
              <a:t>NeuroCOVID</a:t>
            </a:r>
            <a:r>
              <a:rPr lang="en-US" dirty="0"/>
              <a:t> with symptoms such as those listed here in this table.</a:t>
            </a:r>
          </a:p>
        </p:txBody>
      </p:sp>
      <p:sp>
        <p:nvSpPr>
          <p:cNvPr id="4" name="Slide Number Placeholder 3"/>
          <p:cNvSpPr>
            <a:spLocks noGrp="1"/>
          </p:cNvSpPr>
          <p:nvPr>
            <p:ph type="sldNum" sz="quarter" idx="5"/>
          </p:nvPr>
        </p:nvSpPr>
        <p:spPr/>
        <p:txBody>
          <a:bodyPr/>
          <a:lstStyle/>
          <a:p>
            <a:fld id="{1B66A83D-1015-4103-8A42-79B2A20A5E17}" type="slidenum">
              <a:rPr lang="en-US" smtClean="0"/>
              <a:t>39</a:t>
            </a:fld>
            <a:endParaRPr lang="en-US"/>
          </a:p>
        </p:txBody>
      </p:sp>
    </p:spTree>
    <p:extLst>
      <p:ext uri="{BB962C8B-B14F-4D97-AF65-F5344CB8AC3E}">
        <p14:creationId xmlns:p14="http://schemas.microsoft.com/office/powerpoint/2010/main" val="110349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viruses, both established or emerging, can cause issues with the brain. The outcomes of viral infections of the brain have a wide range of clinical severity and manifestations. While some are very subtle, others are life threatening. Some symptoms happen quickly after infection while some take years to manifest. For example, viral infections of the brain have also been associated with neurodegenerative disorders such as Alzheimer’s and play a key role in several theories of disease pathogenesis.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table shows just a sampling of possible outcomes and associated viruses.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would like to point out a particularly dramatic association – behavioral change. This association demonstrates that viruses can fundamentally change the personality of an individual, what we often consider the essence of an individual, and can do this in a transmissible manner. </a:t>
            </a:r>
          </a:p>
          <a:p>
            <a:endParaRPr lang="en-US" dirty="0"/>
          </a:p>
        </p:txBody>
      </p:sp>
      <p:sp>
        <p:nvSpPr>
          <p:cNvPr id="4" name="Slide Number Placeholder 3"/>
          <p:cNvSpPr>
            <a:spLocks noGrp="1"/>
          </p:cNvSpPr>
          <p:nvPr>
            <p:ph type="sldNum" sz="quarter" idx="5"/>
          </p:nvPr>
        </p:nvSpPr>
        <p:spPr/>
        <p:txBody>
          <a:bodyPr/>
          <a:lstStyle/>
          <a:p>
            <a:fld id="{1B66A83D-1015-4103-8A42-79B2A20A5E17}" type="slidenum">
              <a:rPr lang="en-US" smtClean="0"/>
              <a:t>4</a:t>
            </a:fld>
            <a:endParaRPr lang="en-US"/>
          </a:p>
        </p:txBody>
      </p:sp>
    </p:spTree>
    <p:extLst>
      <p:ext uri="{BB962C8B-B14F-4D97-AF65-F5344CB8AC3E}">
        <p14:creationId xmlns:p14="http://schemas.microsoft.com/office/powerpoint/2010/main" val="2760248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Naturally, this is a major biodefense issue. Efforts by governments to influence populations by direct biological means have largely failed like the US government’s MK Ultra program, viruses demonstrate that this is theoretically achievable with more and more advanced technology.</a:t>
            </a:r>
          </a:p>
          <a:p>
            <a:endParaRPr lang="en-US" dirty="0"/>
          </a:p>
          <a:p>
            <a:r>
              <a:rPr lang="en-US" dirty="0"/>
              <a:t>The fine-tuning of emergent properties of the brain – altering memory, changing personality and cognition will occur through improvements in 4 fields -</a:t>
            </a:r>
          </a:p>
          <a:p>
            <a:r>
              <a:rPr lang="en-US" dirty="0"/>
              <a:t>neuroscience, cell-specific targeting, controllable gene expression, and engineered viral vectors.</a:t>
            </a:r>
          </a:p>
          <a:p>
            <a:endParaRPr lang="en-US" dirty="0"/>
          </a:p>
        </p:txBody>
      </p:sp>
      <p:sp>
        <p:nvSpPr>
          <p:cNvPr id="4" name="Slide Number Placeholder 3"/>
          <p:cNvSpPr>
            <a:spLocks noGrp="1"/>
          </p:cNvSpPr>
          <p:nvPr>
            <p:ph type="sldNum" sz="quarter" idx="5"/>
          </p:nvPr>
        </p:nvSpPr>
        <p:spPr/>
        <p:txBody>
          <a:bodyPr/>
          <a:lstStyle/>
          <a:p>
            <a:fld id="{1B66A83D-1015-4103-8A42-79B2A20A5E17}" type="slidenum">
              <a:rPr lang="en-US" smtClean="0"/>
              <a:t>5</a:t>
            </a:fld>
            <a:endParaRPr lang="en-US"/>
          </a:p>
        </p:txBody>
      </p:sp>
    </p:spTree>
    <p:extLst>
      <p:ext uri="{BB962C8B-B14F-4D97-AF65-F5344CB8AC3E}">
        <p14:creationId xmlns:p14="http://schemas.microsoft.com/office/powerpoint/2010/main" val="2763263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turn to the current pandemic. Dr. Shi has connected me with a husband and wife team who use brain organoids to study neurodevelopmental disorders</a:t>
            </a:r>
          </a:p>
        </p:txBody>
      </p:sp>
      <p:sp>
        <p:nvSpPr>
          <p:cNvPr id="4" name="Slide Number Placeholder 3"/>
          <p:cNvSpPr>
            <a:spLocks noGrp="1"/>
          </p:cNvSpPr>
          <p:nvPr>
            <p:ph type="sldNum" sz="quarter" idx="5"/>
          </p:nvPr>
        </p:nvSpPr>
        <p:spPr/>
        <p:txBody>
          <a:bodyPr/>
          <a:lstStyle/>
          <a:p>
            <a:fld id="{1B66A83D-1015-4103-8A42-79B2A20A5E17}" type="slidenum">
              <a:rPr lang="en-US" smtClean="0"/>
              <a:t>6</a:t>
            </a:fld>
            <a:endParaRPr lang="en-US"/>
          </a:p>
        </p:txBody>
      </p:sp>
    </p:spTree>
    <p:extLst>
      <p:ext uri="{BB962C8B-B14F-4D97-AF65-F5344CB8AC3E}">
        <p14:creationId xmlns:p14="http://schemas.microsoft.com/office/powerpoint/2010/main" val="2818773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66A83D-1015-4103-8A42-79B2A20A5E17}" type="slidenum">
              <a:rPr lang="en-US" smtClean="0"/>
              <a:t>7</a:t>
            </a:fld>
            <a:endParaRPr lang="en-US"/>
          </a:p>
        </p:txBody>
      </p:sp>
    </p:spTree>
    <p:extLst>
      <p:ext uri="{BB962C8B-B14F-4D97-AF65-F5344CB8AC3E}">
        <p14:creationId xmlns:p14="http://schemas.microsoft.com/office/powerpoint/2010/main" val="302536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66A83D-1015-4103-8A42-79B2A20A5E17}" type="slidenum">
              <a:rPr lang="en-US" smtClean="0"/>
              <a:t>8</a:t>
            </a:fld>
            <a:endParaRPr lang="en-US"/>
          </a:p>
        </p:txBody>
      </p:sp>
    </p:spTree>
    <p:extLst>
      <p:ext uri="{BB962C8B-B14F-4D97-AF65-F5344CB8AC3E}">
        <p14:creationId xmlns:p14="http://schemas.microsoft.com/office/powerpoint/2010/main" val="2215522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66A83D-1015-4103-8A42-79B2A20A5E17}" type="slidenum">
              <a:rPr lang="en-US" smtClean="0"/>
              <a:t>9</a:t>
            </a:fld>
            <a:endParaRPr lang="en-US"/>
          </a:p>
        </p:txBody>
      </p:sp>
    </p:spTree>
    <p:extLst>
      <p:ext uri="{BB962C8B-B14F-4D97-AF65-F5344CB8AC3E}">
        <p14:creationId xmlns:p14="http://schemas.microsoft.com/office/powerpoint/2010/main" val="1548941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362C5-EA2E-45F5-8DA6-C789C2880B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26F1FC-6CC1-419E-A959-5557499E9B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AE29D4-2CAF-4030-AAA1-9BD900FF195A}"/>
              </a:ext>
            </a:extLst>
          </p:cNvPr>
          <p:cNvSpPr>
            <a:spLocks noGrp="1"/>
          </p:cNvSpPr>
          <p:nvPr>
            <p:ph type="dt" sz="half" idx="10"/>
          </p:nvPr>
        </p:nvSpPr>
        <p:spPr/>
        <p:txBody>
          <a:bodyPr/>
          <a:lstStyle/>
          <a:p>
            <a:fld id="{852F7801-7596-4122-9493-2A40568D73C6}" type="datetimeFigureOut">
              <a:rPr lang="en-US" smtClean="0"/>
              <a:t>2/9/2023</a:t>
            </a:fld>
            <a:endParaRPr lang="en-US"/>
          </a:p>
        </p:txBody>
      </p:sp>
      <p:sp>
        <p:nvSpPr>
          <p:cNvPr id="5" name="Footer Placeholder 4">
            <a:extLst>
              <a:ext uri="{FF2B5EF4-FFF2-40B4-BE49-F238E27FC236}">
                <a16:creationId xmlns:a16="http://schemas.microsoft.com/office/drawing/2014/main" id="{6C40FEBC-8D0A-4FC1-9B75-B82BC465BA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6DB824-0E43-4CFD-B447-5A7FC5375A2A}"/>
              </a:ext>
            </a:extLst>
          </p:cNvPr>
          <p:cNvSpPr>
            <a:spLocks noGrp="1"/>
          </p:cNvSpPr>
          <p:nvPr>
            <p:ph type="sldNum" sz="quarter" idx="12"/>
          </p:nvPr>
        </p:nvSpPr>
        <p:spPr/>
        <p:txBody>
          <a:bodyPr/>
          <a:lstStyle/>
          <a:p>
            <a:fld id="{25F1F980-866A-4F0A-AF90-E144E505E1C7}" type="slidenum">
              <a:rPr lang="en-US" smtClean="0"/>
              <a:t>‹#›</a:t>
            </a:fld>
            <a:endParaRPr lang="en-US"/>
          </a:p>
        </p:txBody>
      </p:sp>
    </p:spTree>
    <p:extLst>
      <p:ext uri="{BB962C8B-B14F-4D97-AF65-F5344CB8AC3E}">
        <p14:creationId xmlns:p14="http://schemas.microsoft.com/office/powerpoint/2010/main" val="3493487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B8DA7-BC40-4DA8-AB12-62337D407E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2EB352-B7FD-4D0D-A92F-1872E5B1E4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4CAF52-070F-4904-A351-18FFC26C64F1}"/>
              </a:ext>
            </a:extLst>
          </p:cNvPr>
          <p:cNvSpPr>
            <a:spLocks noGrp="1"/>
          </p:cNvSpPr>
          <p:nvPr>
            <p:ph type="dt" sz="half" idx="10"/>
          </p:nvPr>
        </p:nvSpPr>
        <p:spPr/>
        <p:txBody>
          <a:bodyPr/>
          <a:lstStyle/>
          <a:p>
            <a:fld id="{852F7801-7596-4122-9493-2A40568D73C6}" type="datetimeFigureOut">
              <a:rPr lang="en-US" smtClean="0"/>
              <a:t>2/9/2023</a:t>
            </a:fld>
            <a:endParaRPr lang="en-US"/>
          </a:p>
        </p:txBody>
      </p:sp>
      <p:sp>
        <p:nvSpPr>
          <p:cNvPr id="5" name="Footer Placeholder 4">
            <a:extLst>
              <a:ext uri="{FF2B5EF4-FFF2-40B4-BE49-F238E27FC236}">
                <a16:creationId xmlns:a16="http://schemas.microsoft.com/office/drawing/2014/main" id="{5DEE2CF0-905C-477B-A739-DB63BC6C88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D10EF-6085-4405-98E7-77DADE6DCD29}"/>
              </a:ext>
            </a:extLst>
          </p:cNvPr>
          <p:cNvSpPr>
            <a:spLocks noGrp="1"/>
          </p:cNvSpPr>
          <p:nvPr>
            <p:ph type="sldNum" sz="quarter" idx="12"/>
          </p:nvPr>
        </p:nvSpPr>
        <p:spPr/>
        <p:txBody>
          <a:bodyPr/>
          <a:lstStyle/>
          <a:p>
            <a:fld id="{25F1F980-866A-4F0A-AF90-E144E505E1C7}" type="slidenum">
              <a:rPr lang="en-US" smtClean="0"/>
              <a:t>‹#›</a:t>
            </a:fld>
            <a:endParaRPr lang="en-US"/>
          </a:p>
        </p:txBody>
      </p:sp>
    </p:spTree>
    <p:extLst>
      <p:ext uri="{BB962C8B-B14F-4D97-AF65-F5344CB8AC3E}">
        <p14:creationId xmlns:p14="http://schemas.microsoft.com/office/powerpoint/2010/main" val="3608597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FABF11-A3DB-417C-9825-DCE03B25F47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7C278B-0CE4-44E8-9EA6-A5F4FC97C8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28ED40-9CC6-47A9-AB76-AD97A6AF436C}"/>
              </a:ext>
            </a:extLst>
          </p:cNvPr>
          <p:cNvSpPr>
            <a:spLocks noGrp="1"/>
          </p:cNvSpPr>
          <p:nvPr>
            <p:ph type="dt" sz="half" idx="10"/>
          </p:nvPr>
        </p:nvSpPr>
        <p:spPr/>
        <p:txBody>
          <a:bodyPr/>
          <a:lstStyle/>
          <a:p>
            <a:fld id="{852F7801-7596-4122-9493-2A40568D73C6}" type="datetimeFigureOut">
              <a:rPr lang="en-US" smtClean="0"/>
              <a:t>2/9/2023</a:t>
            </a:fld>
            <a:endParaRPr lang="en-US"/>
          </a:p>
        </p:txBody>
      </p:sp>
      <p:sp>
        <p:nvSpPr>
          <p:cNvPr id="5" name="Footer Placeholder 4">
            <a:extLst>
              <a:ext uri="{FF2B5EF4-FFF2-40B4-BE49-F238E27FC236}">
                <a16:creationId xmlns:a16="http://schemas.microsoft.com/office/drawing/2014/main" id="{C9CE6AAD-F14F-41F4-8028-AE53DE22AA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7C7880-0D08-47C3-AF0B-BEBF112C72AA}"/>
              </a:ext>
            </a:extLst>
          </p:cNvPr>
          <p:cNvSpPr>
            <a:spLocks noGrp="1"/>
          </p:cNvSpPr>
          <p:nvPr>
            <p:ph type="sldNum" sz="quarter" idx="12"/>
          </p:nvPr>
        </p:nvSpPr>
        <p:spPr/>
        <p:txBody>
          <a:bodyPr/>
          <a:lstStyle/>
          <a:p>
            <a:fld id="{25F1F980-866A-4F0A-AF90-E144E505E1C7}" type="slidenum">
              <a:rPr lang="en-US" smtClean="0"/>
              <a:t>‹#›</a:t>
            </a:fld>
            <a:endParaRPr lang="en-US"/>
          </a:p>
        </p:txBody>
      </p:sp>
    </p:spTree>
    <p:extLst>
      <p:ext uri="{BB962C8B-B14F-4D97-AF65-F5344CB8AC3E}">
        <p14:creationId xmlns:p14="http://schemas.microsoft.com/office/powerpoint/2010/main" val="306789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7DB85-9CC5-4BCC-8DE5-F50D1C306B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F3DDD8-9BD3-4222-9BE4-97EDE22117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D95BEC-EA5A-4742-BFBE-83D24D340245}"/>
              </a:ext>
            </a:extLst>
          </p:cNvPr>
          <p:cNvSpPr>
            <a:spLocks noGrp="1"/>
          </p:cNvSpPr>
          <p:nvPr>
            <p:ph type="dt" sz="half" idx="10"/>
          </p:nvPr>
        </p:nvSpPr>
        <p:spPr/>
        <p:txBody>
          <a:bodyPr/>
          <a:lstStyle/>
          <a:p>
            <a:fld id="{852F7801-7596-4122-9493-2A40568D73C6}" type="datetimeFigureOut">
              <a:rPr lang="en-US" smtClean="0"/>
              <a:t>2/9/2023</a:t>
            </a:fld>
            <a:endParaRPr lang="en-US"/>
          </a:p>
        </p:txBody>
      </p:sp>
      <p:sp>
        <p:nvSpPr>
          <p:cNvPr id="5" name="Footer Placeholder 4">
            <a:extLst>
              <a:ext uri="{FF2B5EF4-FFF2-40B4-BE49-F238E27FC236}">
                <a16:creationId xmlns:a16="http://schemas.microsoft.com/office/drawing/2014/main" id="{B3DA1BE1-9ED4-49D3-BE74-534F8D94D5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045A05-6817-486B-865D-987DA60979C6}"/>
              </a:ext>
            </a:extLst>
          </p:cNvPr>
          <p:cNvSpPr>
            <a:spLocks noGrp="1"/>
          </p:cNvSpPr>
          <p:nvPr>
            <p:ph type="sldNum" sz="quarter" idx="12"/>
          </p:nvPr>
        </p:nvSpPr>
        <p:spPr/>
        <p:txBody>
          <a:bodyPr/>
          <a:lstStyle/>
          <a:p>
            <a:fld id="{25F1F980-866A-4F0A-AF90-E144E505E1C7}" type="slidenum">
              <a:rPr lang="en-US" smtClean="0"/>
              <a:t>‹#›</a:t>
            </a:fld>
            <a:endParaRPr lang="en-US"/>
          </a:p>
        </p:txBody>
      </p:sp>
    </p:spTree>
    <p:extLst>
      <p:ext uri="{BB962C8B-B14F-4D97-AF65-F5344CB8AC3E}">
        <p14:creationId xmlns:p14="http://schemas.microsoft.com/office/powerpoint/2010/main" val="737759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9AA03-44BD-4232-943D-A5D8716910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7A909C-84EE-43FE-B755-1F8B382C86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0F4AFF-956C-43E8-981B-006AD6FFDCA6}"/>
              </a:ext>
            </a:extLst>
          </p:cNvPr>
          <p:cNvSpPr>
            <a:spLocks noGrp="1"/>
          </p:cNvSpPr>
          <p:nvPr>
            <p:ph type="dt" sz="half" idx="10"/>
          </p:nvPr>
        </p:nvSpPr>
        <p:spPr/>
        <p:txBody>
          <a:bodyPr/>
          <a:lstStyle/>
          <a:p>
            <a:fld id="{852F7801-7596-4122-9493-2A40568D73C6}" type="datetimeFigureOut">
              <a:rPr lang="en-US" smtClean="0"/>
              <a:t>2/9/2023</a:t>
            </a:fld>
            <a:endParaRPr lang="en-US"/>
          </a:p>
        </p:txBody>
      </p:sp>
      <p:sp>
        <p:nvSpPr>
          <p:cNvPr id="5" name="Footer Placeholder 4">
            <a:extLst>
              <a:ext uri="{FF2B5EF4-FFF2-40B4-BE49-F238E27FC236}">
                <a16:creationId xmlns:a16="http://schemas.microsoft.com/office/drawing/2014/main" id="{5F73FE32-2EF6-4502-AAD1-0CCA99BEEB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D7617-6DF1-460D-9272-BC556240D169}"/>
              </a:ext>
            </a:extLst>
          </p:cNvPr>
          <p:cNvSpPr>
            <a:spLocks noGrp="1"/>
          </p:cNvSpPr>
          <p:nvPr>
            <p:ph type="sldNum" sz="quarter" idx="12"/>
          </p:nvPr>
        </p:nvSpPr>
        <p:spPr/>
        <p:txBody>
          <a:bodyPr/>
          <a:lstStyle/>
          <a:p>
            <a:fld id="{25F1F980-866A-4F0A-AF90-E144E505E1C7}" type="slidenum">
              <a:rPr lang="en-US" smtClean="0"/>
              <a:t>‹#›</a:t>
            </a:fld>
            <a:endParaRPr lang="en-US"/>
          </a:p>
        </p:txBody>
      </p:sp>
    </p:spTree>
    <p:extLst>
      <p:ext uri="{BB962C8B-B14F-4D97-AF65-F5344CB8AC3E}">
        <p14:creationId xmlns:p14="http://schemas.microsoft.com/office/powerpoint/2010/main" val="2875555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8E49D-D848-447C-AB37-077CAF27FE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4620EE-D1D4-46DB-BCB7-DA97083C3E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73B3D0-3A42-4C07-B818-7437F48E0D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095FD2-59ED-4845-AEC2-477380BBA390}"/>
              </a:ext>
            </a:extLst>
          </p:cNvPr>
          <p:cNvSpPr>
            <a:spLocks noGrp="1"/>
          </p:cNvSpPr>
          <p:nvPr>
            <p:ph type="dt" sz="half" idx="10"/>
          </p:nvPr>
        </p:nvSpPr>
        <p:spPr/>
        <p:txBody>
          <a:bodyPr/>
          <a:lstStyle/>
          <a:p>
            <a:fld id="{852F7801-7596-4122-9493-2A40568D73C6}" type="datetimeFigureOut">
              <a:rPr lang="en-US" smtClean="0"/>
              <a:t>2/9/2023</a:t>
            </a:fld>
            <a:endParaRPr lang="en-US"/>
          </a:p>
        </p:txBody>
      </p:sp>
      <p:sp>
        <p:nvSpPr>
          <p:cNvPr id="6" name="Footer Placeholder 5">
            <a:extLst>
              <a:ext uri="{FF2B5EF4-FFF2-40B4-BE49-F238E27FC236}">
                <a16:creationId xmlns:a16="http://schemas.microsoft.com/office/drawing/2014/main" id="{F91122F1-878F-4391-B57C-116709280F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57EB80-30A0-4B26-A956-B33D539586D2}"/>
              </a:ext>
            </a:extLst>
          </p:cNvPr>
          <p:cNvSpPr>
            <a:spLocks noGrp="1"/>
          </p:cNvSpPr>
          <p:nvPr>
            <p:ph type="sldNum" sz="quarter" idx="12"/>
          </p:nvPr>
        </p:nvSpPr>
        <p:spPr/>
        <p:txBody>
          <a:bodyPr/>
          <a:lstStyle/>
          <a:p>
            <a:fld id="{25F1F980-866A-4F0A-AF90-E144E505E1C7}" type="slidenum">
              <a:rPr lang="en-US" smtClean="0"/>
              <a:t>‹#›</a:t>
            </a:fld>
            <a:endParaRPr lang="en-US"/>
          </a:p>
        </p:txBody>
      </p:sp>
    </p:spTree>
    <p:extLst>
      <p:ext uri="{BB962C8B-B14F-4D97-AF65-F5344CB8AC3E}">
        <p14:creationId xmlns:p14="http://schemas.microsoft.com/office/powerpoint/2010/main" val="1716047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88450-D8AE-4D2B-AF55-C1C07C865C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5F08FA-DBB9-4C22-98CA-F9BE3DEBC0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367C57-7AD3-44AB-A26E-A381E96D23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D21F7F-9BDE-42C5-B365-F2F6A7CD21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F01D97-4A38-45DC-A789-9D78D3EDA7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D90105-9F0A-451D-983F-9D369EE600B0}"/>
              </a:ext>
            </a:extLst>
          </p:cNvPr>
          <p:cNvSpPr>
            <a:spLocks noGrp="1"/>
          </p:cNvSpPr>
          <p:nvPr>
            <p:ph type="dt" sz="half" idx="10"/>
          </p:nvPr>
        </p:nvSpPr>
        <p:spPr/>
        <p:txBody>
          <a:bodyPr/>
          <a:lstStyle/>
          <a:p>
            <a:fld id="{852F7801-7596-4122-9493-2A40568D73C6}" type="datetimeFigureOut">
              <a:rPr lang="en-US" smtClean="0"/>
              <a:t>2/9/2023</a:t>
            </a:fld>
            <a:endParaRPr lang="en-US"/>
          </a:p>
        </p:txBody>
      </p:sp>
      <p:sp>
        <p:nvSpPr>
          <p:cNvPr id="8" name="Footer Placeholder 7">
            <a:extLst>
              <a:ext uri="{FF2B5EF4-FFF2-40B4-BE49-F238E27FC236}">
                <a16:creationId xmlns:a16="http://schemas.microsoft.com/office/drawing/2014/main" id="{54660DDC-B71B-4678-97E7-AEF3CFB07B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ED61B0-1A0C-4200-975C-2E877FC5C424}"/>
              </a:ext>
            </a:extLst>
          </p:cNvPr>
          <p:cNvSpPr>
            <a:spLocks noGrp="1"/>
          </p:cNvSpPr>
          <p:nvPr>
            <p:ph type="sldNum" sz="quarter" idx="12"/>
          </p:nvPr>
        </p:nvSpPr>
        <p:spPr/>
        <p:txBody>
          <a:bodyPr/>
          <a:lstStyle/>
          <a:p>
            <a:fld id="{25F1F980-866A-4F0A-AF90-E144E505E1C7}" type="slidenum">
              <a:rPr lang="en-US" smtClean="0"/>
              <a:t>‹#›</a:t>
            </a:fld>
            <a:endParaRPr lang="en-US"/>
          </a:p>
        </p:txBody>
      </p:sp>
    </p:spTree>
    <p:extLst>
      <p:ext uri="{BB962C8B-B14F-4D97-AF65-F5344CB8AC3E}">
        <p14:creationId xmlns:p14="http://schemas.microsoft.com/office/powerpoint/2010/main" val="1023484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06BBA-18FD-443E-8CA1-ACA0F9F9EA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8B9499-8A96-4A4D-84ED-E4FB48F2458D}"/>
              </a:ext>
            </a:extLst>
          </p:cNvPr>
          <p:cNvSpPr>
            <a:spLocks noGrp="1"/>
          </p:cNvSpPr>
          <p:nvPr>
            <p:ph type="dt" sz="half" idx="10"/>
          </p:nvPr>
        </p:nvSpPr>
        <p:spPr/>
        <p:txBody>
          <a:bodyPr/>
          <a:lstStyle/>
          <a:p>
            <a:fld id="{852F7801-7596-4122-9493-2A40568D73C6}" type="datetimeFigureOut">
              <a:rPr lang="en-US" smtClean="0"/>
              <a:t>2/9/2023</a:t>
            </a:fld>
            <a:endParaRPr lang="en-US"/>
          </a:p>
        </p:txBody>
      </p:sp>
      <p:sp>
        <p:nvSpPr>
          <p:cNvPr id="4" name="Footer Placeholder 3">
            <a:extLst>
              <a:ext uri="{FF2B5EF4-FFF2-40B4-BE49-F238E27FC236}">
                <a16:creationId xmlns:a16="http://schemas.microsoft.com/office/drawing/2014/main" id="{867BFCE5-D511-4CA4-B2DD-BC2BC8AFCD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C09EFA-EFFA-4289-9D12-E6A45999E2DF}"/>
              </a:ext>
            </a:extLst>
          </p:cNvPr>
          <p:cNvSpPr>
            <a:spLocks noGrp="1"/>
          </p:cNvSpPr>
          <p:nvPr>
            <p:ph type="sldNum" sz="quarter" idx="12"/>
          </p:nvPr>
        </p:nvSpPr>
        <p:spPr/>
        <p:txBody>
          <a:bodyPr/>
          <a:lstStyle/>
          <a:p>
            <a:fld id="{25F1F980-866A-4F0A-AF90-E144E505E1C7}" type="slidenum">
              <a:rPr lang="en-US" smtClean="0"/>
              <a:t>‹#›</a:t>
            </a:fld>
            <a:endParaRPr lang="en-US"/>
          </a:p>
        </p:txBody>
      </p:sp>
    </p:spTree>
    <p:extLst>
      <p:ext uri="{BB962C8B-B14F-4D97-AF65-F5344CB8AC3E}">
        <p14:creationId xmlns:p14="http://schemas.microsoft.com/office/powerpoint/2010/main" val="1999328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B29E9F-21EA-4696-9D42-85658F0633F8}"/>
              </a:ext>
            </a:extLst>
          </p:cNvPr>
          <p:cNvSpPr>
            <a:spLocks noGrp="1"/>
          </p:cNvSpPr>
          <p:nvPr>
            <p:ph type="dt" sz="half" idx="10"/>
          </p:nvPr>
        </p:nvSpPr>
        <p:spPr/>
        <p:txBody>
          <a:bodyPr/>
          <a:lstStyle/>
          <a:p>
            <a:fld id="{852F7801-7596-4122-9493-2A40568D73C6}" type="datetimeFigureOut">
              <a:rPr lang="en-US" smtClean="0"/>
              <a:t>2/9/2023</a:t>
            </a:fld>
            <a:endParaRPr lang="en-US"/>
          </a:p>
        </p:txBody>
      </p:sp>
      <p:sp>
        <p:nvSpPr>
          <p:cNvPr id="3" name="Footer Placeholder 2">
            <a:extLst>
              <a:ext uri="{FF2B5EF4-FFF2-40B4-BE49-F238E27FC236}">
                <a16:creationId xmlns:a16="http://schemas.microsoft.com/office/drawing/2014/main" id="{6A0CED60-41A8-4A8F-AB06-95FF702490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4AEB85-3D95-423E-B5FC-65146EF33032}"/>
              </a:ext>
            </a:extLst>
          </p:cNvPr>
          <p:cNvSpPr>
            <a:spLocks noGrp="1"/>
          </p:cNvSpPr>
          <p:nvPr>
            <p:ph type="sldNum" sz="quarter" idx="12"/>
          </p:nvPr>
        </p:nvSpPr>
        <p:spPr/>
        <p:txBody>
          <a:bodyPr/>
          <a:lstStyle/>
          <a:p>
            <a:fld id="{25F1F980-866A-4F0A-AF90-E144E505E1C7}" type="slidenum">
              <a:rPr lang="en-US" smtClean="0"/>
              <a:t>‹#›</a:t>
            </a:fld>
            <a:endParaRPr lang="en-US"/>
          </a:p>
        </p:txBody>
      </p:sp>
    </p:spTree>
    <p:extLst>
      <p:ext uri="{BB962C8B-B14F-4D97-AF65-F5344CB8AC3E}">
        <p14:creationId xmlns:p14="http://schemas.microsoft.com/office/powerpoint/2010/main" val="3444728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8139E-BA26-4B32-B67C-D29CE8D550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5BD39B-8D4A-4ED1-922D-6B60C18B4C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FCF7AC-A03D-4FB9-B694-EFDE03C01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62836C-74ED-4E0C-8391-687ADE14CF66}"/>
              </a:ext>
            </a:extLst>
          </p:cNvPr>
          <p:cNvSpPr>
            <a:spLocks noGrp="1"/>
          </p:cNvSpPr>
          <p:nvPr>
            <p:ph type="dt" sz="half" idx="10"/>
          </p:nvPr>
        </p:nvSpPr>
        <p:spPr/>
        <p:txBody>
          <a:bodyPr/>
          <a:lstStyle/>
          <a:p>
            <a:fld id="{852F7801-7596-4122-9493-2A40568D73C6}" type="datetimeFigureOut">
              <a:rPr lang="en-US" smtClean="0"/>
              <a:t>2/9/2023</a:t>
            </a:fld>
            <a:endParaRPr lang="en-US"/>
          </a:p>
        </p:txBody>
      </p:sp>
      <p:sp>
        <p:nvSpPr>
          <p:cNvPr id="6" name="Footer Placeholder 5">
            <a:extLst>
              <a:ext uri="{FF2B5EF4-FFF2-40B4-BE49-F238E27FC236}">
                <a16:creationId xmlns:a16="http://schemas.microsoft.com/office/drawing/2014/main" id="{CFC853F9-2975-41B9-8A4C-ADE17D3C60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E5DD71-EDC9-4503-A133-13BC576D74F9}"/>
              </a:ext>
            </a:extLst>
          </p:cNvPr>
          <p:cNvSpPr>
            <a:spLocks noGrp="1"/>
          </p:cNvSpPr>
          <p:nvPr>
            <p:ph type="sldNum" sz="quarter" idx="12"/>
          </p:nvPr>
        </p:nvSpPr>
        <p:spPr/>
        <p:txBody>
          <a:bodyPr/>
          <a:lstStyle/>
          <a:p>
            <a:fld id="{25F1F980-866A-4F0A-AF90-E144E505E1C7}" type="slidenum">
              <a:rPr lang="en-US" smtClean="0"/>
              <a:t>‹#›</a:t>
            </a:fld>
            <a:endParaRPr lang="en-US"/>
          </a:p>
        </p:txBody>
      </p:sp>
    </p:spTree>
    <p:extLst>
      <p:ext uri="{BB962C8B-B14F-4D97-AF65-F5344CB8AC3E}">
        <p14:creationId xmlns:p14="http://schemas.microsoft.com/office/powerpoint/2010/main" val="2860617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31787-06E0-424E-BF48-F363E4654B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598346-8850-4977-817D-8109EE842C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C17CFB-229C-4F89-AB33-3C0CE3DF96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9C4BE8-23BD-4C63-996E-5AA3FED50DB2}"/>
              </a:ext>
            </a:extLst>
          </p:cNvPr>
          <p:cNvSpPr>
            <a:spLocks noGrp="1"/>
          </p:cNvSpPr>
          <p:nvPr>
            <p:ph type="dt" sz="half" idx="10"/>
          </p:nvPr>
        </p:nvSpPr>
        <p:spPr/>
        <p:txBody>
          <a:bodyPr/>
          <a:lstStyle/>
          <a:p>
            <a:fld id="{852F7801-7596-4122-9493-2A40568D73C6}" type="datetimeFigureOut">
              <a:rPr lang="en-US" smtClean="0"/>
              <a:t>2/9/2023</a:t>
            </a:fld>
            <a:endParaRPr lang="en-US"/>
          </a:p>
        </p:txBody>
      </p:sp>
      <p:sp>
        <p:nvSpPr>
          <p:cNvPr id="6" name="Footer Placeholder 5">
            <a:extLst>
              <a:ext uri="{FF2B5EF4-FFF2-40B4-BE49-F238E27FC236}">
                <a16:creationId xmlns:a16="http://schemas.microsoft.com/office/drawing/2014/main" id="{BB517A22-D157-4D10-99F1-5272ED886A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F18B11-C1B7-4C3B-A3F8-A29C47CA888A}"/>
              </a:ext>
            </a:extLst>
          </p:cNvPr>
          <p:cNvSpPr>
            <a:spLocks noGrp="1"/>
          </p:cNvSpPr>
          <p:nvPr>
            <p:ph type="sldNum" sz="quarter" idx="12"/>
          </p:nvPr>
        </p:nvSpPr>
        <p:spPr/>
        <p:txBody>
          <a:bodyPr/>
          <a:lstStyle/>
          <a:p>
            <a:fld id="{25F1F980-866A-4F0A-AF90-E144E505E1C7}" type="slidenum">
              <a:rPr lang="en-US" smtClean="0"/>
              <a:t>‹#›</a:t>
            </a:fld>
            <a:endParaRPr lang="en-US"/>
          </a:p>
        </p:txBody>
      </p:sp>
    </p:spTree>
    <p:extLst>
      <p:ext uri="{BB962C8B-B14F-4D97-AF65-F5344CB8AC3E}">
        <p14:creationId xmlns:p14="http://schemas.microsoft.com/office/powerpoint/2010/main" val="1951186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B4079F-0B6D-4EC7-B8DD-C618BDE9B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A1814E-11F1-47E6-8B62-E7284A9B05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1A1C9E-CE1B-43AC-B744-32925EBAE4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2F7801-7596-4122-9493-2A40568D73C6}" type="datetimeFigureOut">
              <a:rPr lang="en-US" smtClean="0"/>
              <a:t>2/9/2023</a:t>
            </a:fld>
            <a:endParaRPr lang="en-US"/>
          </a:p>
        </p:txBody>
      </p:sp>
      <p:sp>
        <p:nvSpPr>
          <p:cNvPr id="5" name="Footer Placeholder 4">
            <a:extLst>
              <a:ext uri="{FF2B5EF4-FFF2-40B4-BE49-F238E27FC236}">
                <a16:creationId xmlns:a16="http://schemas.microsoft.com/office/drawing/2014/main" id="{AA6DE96F-1AA1-4BF6-B019-40ADCB4998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EA2D4C-65BB-460A-8B2E-95C6C16769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F1F980-866A-4F0A-AF90-E144E505E1C7}" type="slidenum">
              <a:rPr lang="en-US" smtClean="0"/>
              <a:t>‹#›</a:t>
            </a:fld>
            <a:endParaRPr lang="en-US"/>
          </a:p>
        </p:txBody>
      </p:sp>
    </p:spTree>
    <p:extLst>
      <p:ext uri="{BB962C8B-B14F-4D97-AF65-F5344CB8AC3E}">
        <p14:creationId xmlns:p14="http://schemas.microsoft.com/office/powerpoint/2010/main" val="3013297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gif"/><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3CD2E5E-E3FB-E6B6-8773-12118502051A}"/>
              </a:ext>
            </a:extLst>
          </p:cNvPr>
          <p:cNvCxnSpPr>
            <a:cxnSpLocks/>
          </p:cNvCxnSpPr>
          <p:nvPr/>
        </p:nvCxnSpPr>
        <p:spPr>
          <a:xfrm>
            <a:off x="797612" y="4464278"/>
            <a:ext cx="3280578" cy="0"/>
          </a:xfrm>
          <a:prstGeom prst="line">
            <a:avLst/>
          </a:prstGeom>
          <a:ln w="825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6B0645-8D11-B236-1FF2-FFACF559810B}"/>
              </a:ext>
            </a:extLst>
          </p:cNvPr>
          <p:cNvCxnSpPr>
            <a:cxnSpLocks/>
          </p:cNvCxnSpPr>
          <p:nvPr/>
        </p:nvCxnSpPr>
        <p:spPr>
          <a:xfrm>
            <a:off x="3758105" y="4464278"/>
            <a:ext cx="4812728" cy="0"/>
          </a:xfrm>
          <a:prstGeom prst="line">
            <a:avLst/>
          </a:prstGeom>
          <a:ln w="825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7633CFF-9E45-3718-FCBD-D44348CF430D}"/>
              </a:ext>
            </a:extLst>
          </p:cNvPr>
          <p:cNvCxnSpPr>
            <a:cxnSpLocks/>
          </p:cNvCxnSpPr>
          <p:nvPr/>
        </p:nvCxnSpPr>
        <p:spPr>
          <a:xfrm>
            <a:off x="7982043" y="4464278"/>
            <a:ext cx="3280578" cy="0"/>
          </a:xfrm>
          <a:prstGeom prst="line">
            <a:avLst/>
          </a:prstGeom>
          <a:ln w="825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F9C4A4C-3833-632F-1725-40321A570C0C}"/>
              </a:ext>
            </a:extLst>
          </p:cNvPr>
          <p:cNvCxnSpPr>
            <a:cxnSpLocks/>
          </p:cNvCxnSpPr>
          <p:nvPr/>
        </p:nvCxnSpPr>
        <p:spPr>
          <a:xfrm>
            <a:off x="4174793" y="2782018"/>
            <a:ext cx="0" cy="1540675"/>
          </a:xfrm>
          <a:prstGeom prst="straightConnector1">
            <a:avLst/>
          </a:prstGeom>
          <a:ln w="4762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94263A9-78EF-621A-3DEA-4B680E2C73C8}"/>
              </a:ext>
            </a:extLst>
          </p:cNvPr>
          <p:cNvSpPr txBox="1"/>
          <p:nvPr/>
        </p:nvSpPr>
        <p:spPr>
          <a:xfrm>
            <a:off x="2013822" y="4771429"/>
            <a:ext cx="4491961" cy="369332"/>
          </a:xfrm>
          <a:prstGeom prst="rect">
            <a:avLst/>
          </a:prstGeom>
          <a:noFill/>
        </p:spPr>
        <p:txBody>
          <a:bodyPr wrap="square" rtlCol="0">
            <a:spAutoFit/>
          </a:bodyPr>
          <a:lstStyle/>
          <a:p>
            <a:r>
              <a:rPr lang="en-US" b="1" dirty="0"/>
              <a:t>MD</a:t>
            </a:r>
          </a:p>
        </p:txBody>
      </p:sp>
      <p:sp>
        <p:nvSpPr>
          <p:cNvPr id="17" name="TextBox 16">
            <a:extLst>
              <a:ext uri="{FF2B5EF4-FFF2-40B4-BE49-F238E27FC236}">
                <a16:creationId xmlns:a16="http://schemas.microsoft.com/office/drawing/2014/main" id="{5E98FA0F-CCF7-DD77-FFAB-5029C87B8EE1}"/>
              </a:ext>
            </a:extLst>
          </p:cNvPr>
          <p:cNvSpPr txBox="1"/>
          <p:nvPr/>
        </p:nvSpPr>
        <p:spPr>
          <a:xfrm>
            <a:off x="9154368" y="4771429"/>
            <a:ext cx="4491961" cy="369332"/>
          </a:xfrm>
          <a:prstGeom prst="rect">
            <a:avLst/>
          </a:prstGeom>
          <a:noFill/>
        </p:spPr>
        <p:txBody>
          <a:bodyPr wrap="square" rtlCol="0">
            <a:spAutoFit/>
          </a:bodyPr>
          <a:lstStyle/>
          <a:p>
            <a:r>
              <a:rPr lang="en-US" b="1" dirty="0"/>
              <a:t>MD</a:t>
            </a:r>
          </a:p>
        </p:txBody>
      </p:sp>
      <p:sp>
        <p:nvSpPr>
          <p:cNvPr id="18" name="TextBox 17">
            <a:extLst>
              <a:ext uri="{FF2B5EF4-FFF2-40B4-BE49-F238E27FC236}">
                <a16:creationId xmlns:a16="http://schemas.microsoft.com/office/drawing/2014/main" id="{CDE69631-33C7-8B17-7F67-79D90D46824A}"/>
              </a:ext>
            </a:extLst>
          </p:cNvPr>
          <p:cNvSpPr txBox="1"/>
          <p:nvPr/>
        </p:nvSpPr>
        <p:spPr>
          <a:xfrm>
            <a:off x="5618313" y="4782629"/>
            <a:ext cx="4491961" cy="369332"/>
          </a:xfrm>
          <a:prstGeom prst="rect">
            <a:avLst/>
          </a:prstGeom>
          <a:noFill/>
        </p:spPr>
        <p:txBody>
          <a:bodyPr wrap="square" rtlCol="0">
            <a:spAutoFit/>
          </a:bodyPr>
          <a:lstStyle/>
          <a:p>
            <a:r>
              <a:rPr lang="en-US" b="1" dirty="0"/>
              <a:t>PhD</a:t>
            </a:r>
          </a:p>
        </p:txBody>
      </p:sp>
      <p:sp>
        <p:nvSpPr>
          <p:cNvPr id="22" name="TextBox 21">
            <a:extLst>
              <a:ext uri="{FF2B5EF4-FFF2-40B4-BE49-F238E27FC236}">
                <a16:creationId xmlns:a16="http://schemas.microsoft.com/office/drawing/2014/main" id="{32840E1E-FD91-E96C-63E8-D5D01E18B03A}"/>
              </a:ext>
            </a:extLst>
          </p:cNvPr>
          <p:cNvSpPr txBox="1"/>
          <p:nvPr/>
        </p:nvSpPr>
        <p:spPr>
          <a:xfrm>
            <a:off x="1681640" y="3614807"/>
            <a:ext cx="2952520" cy="707886"/>
          </a:xfrm>
          <a:prstGeom prst="rect">
            <a:avLst/>
          </a:prstGeom>
          <a:noFill/>
        </p:spPr>
        <p:txBody>
          <a:bodyPr wrap="square" rtlCol="0">
            <a:spAutoFit/>
          </a:bodyPr>
          <a:lstStyle/>
          <a:p>
            <a:r>
              <a:rPr lang="en-US" sz="4000" dirty="0"/>
              <a:t>2 yrs</a:t>
            </a:r>
          </a:p>
        </p:txBody>
      </p:sp>
      <p:sp>
        <p:nvSpPr>
          <p:cNvPr id="23" name="TextBox 22">
            <a:extLst>
              <a:ext uri="{FF2B5EF4-FFF2-40B4-BE49-F238E27FC236}">
                <a16:creationId xmlns:a16="http://schemas.microsoft.com/office/drawing/2014/main" id="{C5A66101-1746-D5FF-FE45-95E9819DCA47}"/>
              </a:ext>
            </a:extLst>
          </p:cNvPr>
          <p:cNvSpPr txBox="1"/>
          <p:nvPr/>
        </p:nvSpPr>
        <p:spPr>
          <a:xfrm>
            <a:off x="5618313" y="3102220"/>
            <a:ext cx="2952520" cy="1200329"/>
          </a:xfrm>
          <a:prstGeom prst="rect">
            <a:avLst/>
          </a:prstGeom>
          <a:noFill/>
        </p:spPr>
        <p:txBody>
          <a:bodyPr wrap="square" rtlCol="0">
            <a:spAutoFit/>
          </a:bodyPr>
          <a:lstStyle/>
          <a:p>
            <a:r>
              <a:rPr lang="en-US" sz="7200" dirty="0"/>
              <a:t>?</a:t>
            </a:r>
          </a:p>
        </p:txBody>
      </p:sp>
      <p:sp>
        <p:nvSpPr>
          <p:cNvPr id="24" name="TextBox 23">
            <a:extLst>
              <a:ext uri="{FF2B5EF4-FFF2-40B4-BE49-F238E27FC236}">
                <a16:creationId xmlns:a16="http://schemas.microsoft.com/office/drawing/2014/main" id="{757BBE58-440C-0F54-9E6D-83641C3B584B}"/>
              </a:ext>
            </a:extLst>
          </p:cNvPr>
          <p:cNvSpPr txBox="1"/>
          <p:nvPr/>
        </p:nvSpPr>
        <p:spPr>
          <a:xfrm>
            <a:off x="8827724" y="3614807"/>
            <a:ext cx="2952520" cy="707886"/>
          </a:xfrm>
          <a:prstGeom prst="rect">
            <a:avLst/>
          </a:prstGeom>
          <a:noFill/>
        </p:spPr>
        <p:txBody>
          <a:bodyPr wrap="square" rtlCol="0">
            <a:spAutoFit/>
          </a:bodyPr>
          <a:lstStyle/>
          <a:p>
            <a:r>
              <a:rPr lang="en-US" sz="4000" dirty="0"/>
              <a:t>2 yrs</a:t>
            </a:r>
          </a:p>
        </p:txBody>
      </p:sp>
      <p:grpSp>
        <p:nvGrpSpPr>
          <p:cNvPr id="25" name="Group 24">
            <a:extLst>
              <a:ext uri="{FF2B5EF4-FFF2-40B4-BE49-F238E27FC236}">
                <a16:creationId xmlns:a16="http://schemas.microsoft.com/office/drawing/2014/main" id="{3A8F861E-C30E-7BC6-4F05-F64B617DEAB4}"/>
              </a:ext>
            </a:extLst>
          </p:cNvPr>
          <p:cNvGrpSpPr/>
          <p:nvPr/>
        </p:nvGrpSpPr>
        <p:grpSpPr>
          <a:xfrm>
            <a:off x="3333852" y="1251655"/>
            <a:ext cx="1681882" cy="1688835"/>
            <a:chOff x="3022128" y="711905"/>
            <a:chExt cx="1681882" cy="1688835"/>
          </a:xfrm>
        </p:grpSpPr>
        <p:sp>
          <p:nvSpPr>
            <p:cNvPr id="21" name="Oval 20">
              <a:extLst>
                <a:ext uri="{FF2B5EF4-FFF2-40B4-BE49-F238E27FC236}">
                  <a16:creationId xmlns:a16="http://schemas.microsoft.com/office/drawing/2014/main" id="{32AD4D27-BDB8-C6F4-6F28-E21EAC4B8EDA}"/>
                </a:ext>
              </a:extLst>
            </p:cNvPr>
            <p:cNvSpPr/>
            <p:nvPr/>
          </p:nvSpPr>
          <p:spPr>
            <a:xfrm>
              <a:off x="3130634" y="829340"/>
              <a:ext cx="1451346" cy="1440712"/>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person wearing glasses&#10;&#10;Description automatically generated with medium confidence">
              <a:extLst>
                <a:ext uri="{FF2B5EF4-FFF2-40B4-BE49-F238E27FC236}">
                  <a16:creationId xmlns:a16="http://schemas.microsoft.com/office/drawing/2014/main" id="{35EB7934-1032-FCFF-80A6-DBB9AA4B6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2128" y="711905"/>
              <a:ext cx="1681882" cy="1688835"/>
            </a:xfrm>
            <a:prstGeom prst="rect">
              <a:avLst/>
            </a:prstGeom>
          </p:spPr>
        </p:pic>
      </p:grpSp>
    </p:spTree>
    <p:extLst>
      <p:ext uri="{BB962C8B-B14F-4D97-AF65-F5344CB8AC3E}">
        <p14:creationId xmlns:p14="http://schemas.microsoft.com/office/powerpoint/2010/main" val="230633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62E69BE-CEF8-B4E2-DAD8-956161746257}"/>
              </a:ext>
            </a:extLst>
          </p:cNvPr>
          <p:cNvSpPr txBox="1"/>
          <p:nvPr/>
        </p:nvSpPr>
        <p:spPr>
          <a:xfrm>
            <a:off x="697305" y="669470"/>
            <a:ext cx="10697028" cy="5262979"/>
          </a:xfrm>
          <a:prstGeom prst="rect">
            <a:avLst/>
          </a:prstGeom>
          <a:noFill/>
        </p:spPr>
        <p:txBody>
          <a:bodyPr wrap="square">
            <a:spAutoFit/>
          </a:bodyPr>
          <a:lstStyle/>
          <a:p>
            <a:pPr>
              <a:lnSpc>
                <a:spcPct val="200000"/>
              </a:lnSpc>
              <a:buFont typeface="Arial" panose="020B0604020202020204" pitchFamily="34" charset="0"/>
              <a:buChar char="•"/>
            </a:pPr>
            <a:r>
              <a:rPr lang="en-US" sz="2400" dirty="0">
                <a:solidFill>
                  <a:srgbClr val="323132"/>
                </a:solidFill>
                <a:latin typeface="Arial" panose="020B0604020202020204" pitchFamily="34" charset="0"/>
                <a:cs typeface="Arial" panose="020B0604020202020204" pitchFamily="34" charset="0"/>
              </a:rPr>
              <a:t> ~</a:t>
            </a:r>
            <a:r>
              <a:rPr lang="en-US" sz="2400" b="1" dirty="0">
                <a:solidFill>
                  <a:srgbClr val="323132"/>
                </a:solidFill>
                <a:latin typeface="Arial" panose="020B0604020202020204" pitchFamily="34" charset="0"/>
                <a:cs typeface="Arial" panose="020B0604020202020204" pitchFamily="34" charset="0"/>
              </a:rPr>
              <a:t>2.0 million people in the UK </a:t>
            </a:r>
            <a:r>
              <a:rPr lang="en-US" sz="2400" dirty="0">
                <a:solidFill>
                  <a:srgbClr val="323132"/>
                </a:solidFill>
                <a:latin typeface="Arial" panose="020B0604020202020204" pitchFamily="34" charset="0"/>
                <a:cs typeface="Arial" panose="020B0604020202020204" pitchFamily="34" charset="0"/>
              </a:rPr>
              <a:t>(</a:t>
            </a:r>
            <a:r>
              <a:rPr lang="en-US" sz="2400" b="1" dirty="0">
                <a:solidFill>
                  <a:srgbClr val="323132"/>
                </a:solidFill>
                <a:latin typeface="Arial" panose="020B0604020202020204" pitchFamily="34" charset="0"/>
                <a:cs typeface="Arial" panose="020B0604020202020204" pitchFamily="34" charset="0"/>
              </a:rPr>
              <a:t>3.1% of the population</a:t>
            </a:r>
            <a:r>
              <a:rPr lang="en-US" sz="2400" dirty="0">
                <a:solidFill>
                  <a:srgbClr val="323132"/>
                </a:solidFill>
                <a:latin typeface="Arial" panose="020B0604020202020204" pitchFamily="34" charset="0"/>
                <a:cs typeface="Arial" panose="020B0604020202020204" pitchFamily="34" charset="0"/>
              </a:rPr>
              <a:t>) were experiencing </a:t>
            </a:r>
            <a:r>
              <a:rPr lang="en-US" sz="2400" b="1" dirty="0">
                <a:solidFill>
                  <a:srgbClr val="323132"/>
                </a:solidFill>
                <a:latin typeface="Arial" panose="020B0604020202020204" pitchFamily="34" charset="0"/>
                <a:cs typeface="Arial" panose="020B0604020202020204" pitchFamily="34" charset="0"/>
              </a:rPr>
              <a:t>self-reported long COVID</a:t>
            </a:r>
          </a:p>
          <a:p>
            <a:pPr>
              <a:lnSpc>
                <a:spcPct val="200000"/>
              </a:lnSpc>
              <a:buFont typeface="Arial" panose="020B0604020202020204" pitchFamily="34" charset="0"/>
              <a:buChar char="•"/>
            </a:pPr>
            <a:endParaRPr lang="en-US" sz="2400" dirty="0">
              <a:solidFill>
                <a:srgbClr val="323132"/>
              </a:solidFill>
              <a:latin typeface="Arial" panose="020B0604020202020204" pitchFamily="34" charset="0"/>
              <a:cs typeface="Arial" panose="020B0604020202020204" pitchFamily="34" charset="0"/>
            </a:endParaRPr>
          </a:p>
          <a:p>
            <a:pPr lvl="1">
              <a:lnSpc>
                <a:spcPct val="200000"/>
              </a:lnSpc>
              <a:buFont typeface="Arial" panose="020B0604020202020204" pitchFamily="34" charset="0"/>
              <a:buChar char="•"/>
            </a:pPr>
            <a:r>
              <a:rPr lang="en-US" sz="2400" b="1" i="0" dirty="0">
                <a:solidFill>
                  <a:srgbClr val="323132"/>
                </a:solidFill>
                <a:effectLst/>
                <a:latin typeface="Arial" panose="020B0604020202020204" pitchFamily="34" charset="0"/>
                <a:cs typeface="Arial" panose="020B0604020202020204" pitchFamily="34" charset="0"/>
              </a:rPr>
              <a:t> Long COVID </a:t>
            </a:r>
            <a:r>
              <a:rPr lang="en-US" sz="2400" b="0" i="0" dirty="0">
                <a:solidFill>
                  <a:srgbClr val="323132"/>
                </a:solidFill>
                <a:effectLst/>
                <a:latin typeface="Arial" panose="020B0604020202020204" pitchFamily="34" charset="0"/>
                <a:cs typeface="Arial" panose="020B0604020202020204" pitchFamily="34" charset="0"/>
              </a:rPr>
              <a:t>affects the day-to-day activities of </a:t>
            </a:r>
            <a:r>
              <a:rPr lang="en-US" sz="2400" b="1" i="0" dirty="0">
                <a:solidFill>
                  <a:srgbClr val="323132"/>
                </a:solidFill>
                <a:effectLst/>
                <a:latin typeface="Arial" panose="020B0604020202020204" pitchFamily="34" charset="0"/>
                <a:cs typeface="Arial" panose="020B0604020202020204" pitchFamily="34" charset="0"/>
              </a:rPr>
              <a:t>1.4 million people</a:t>
            </a:r>
            <a:endParaRPr lang="en-US" sz="2400" dirty="0">
              <a:solidFill>
                <a:srgbClr val="323132"/>
              </a:solidFill>
              <a:latin typeface="Arial" panose="020B0604020202020204" pitchFamily="34" charset="0"/>
              <a:cs typeface="Arial" panose="020B0604020202020204" pitchFamily="34" charset="0"/>
            </a:endParaRPr>
          </a:p>
          <a:p>
            <a:pPr lvl="2">
              <a:lnSpc>
                <a:spcPct val="200000"/>
              </a:lnSpc>
              <a:buFont typeface="Arial" panose="020B0604020202020204" pitchFamily="34" charset="0"/>
              <a:buChar char="•"/>
            </a:pPr>
            <a:r>
              <a:rPr lang="en-US" sz="2400" b="1" dirty="0">
                <a:solidFill>
                  <a:srgbClr val="323132"/>
                </a:solidFill>
                <a:latin typeface="Arial" panose="020B0604020202020204" pitchFamily="34" charset="0"/>
                <a:cs typeface="Arial" panose="020B0604020202020204" pitchFamily="34" charset="0"/>
              </a:rPr>
              <a:t>409,000 (21%) - </a:t>
            </a:r>
            <a:r>
              <a:rPr lang="en-US" sz="2400" dirty="0">
                <a:solidFill>
                  <a:srgbClr val="323132"/>
                </a:solidFill>
                <a:latin typeface="Arial" panose="020B0604020202020204" pitchFamily="34" charset="0"/>
                <a:cs typeface="Arial" panose="020B0604020202020204" pitchFamily="34" charset="0"/>
              </a:rPr>
              <a:t>"limited a lot".</a:t>
            </a:r>
          </a:p>
          <a:p>
            <a:pPr algn="l"/>
            <a:endParaRPr lang="en-US" sz="2400" dirty="0">
              <a:solidFill>
                <a:srgbClr val="323132"/>
              </a:solidFill>
              <a:latin typeface="open sans" panose="020B0606030504020204" pitchFamily="34" charset="0"/>
            </a:endParaRPr>
          </a:p>
          <a:p>
            <a:pPr algn="l"/>
            <a:endParaRPr lang="en-US" sz="2400" dirty="0">
              <a:solidFill>
                <a:srgbClr val="323132"/>
              </a:solidFill>
              <a:latin typeface="open sans" panose="020B0606030504020204" pitchFamily="34" charset="0"/>
            </a:endParaRPr>
          </a:p>
          <a:p>
            <a:pPr algn="l">
              <a:buFont typeface="Arial" panose="020B0604020202020204" pitchFamily="34" charset="0"/>
              <a:buChar char="•"/>
            </a:pPr>
            <a:endParaRPr lang="en-US" sz="2400" dirty="0">
              <a:solidFill>
                <a:srgbClr val="323132"/>
              </a:solidFill>
              <a:latin typeface="open sans" panose="020B0606030504020204" pitchFamily="34" charset="0"/>
            </a:endParaRPr>
          </a:p>
          <a:p>
            <a:pPr algn="r"/>
            <a:r>
              <a:rPr lang="en-US" sz="2400" b="0" i="0" dirty="0">
                <a:solidFill>
                  <a:srgbClr val="323132"/>
                </a:solidFill>
                <a:effectLst/>
                <a:latin typeface="Arial" panose="020B0604020202020204" pitchFamily="34" charset="0"/>
                <a:cs typeface="Arial" panose="020B0604020202020204" pitchFamily="34" charset="0"/>
              </a:rPr>
              <a:t>- From                                  (UK Government)</a:t>
            </a:r>
          </a:p>
        </p:txBody>
      </p:sp>
      <p:pic>
        <p:nvPicPr>
          <p:cNvPr id="2" name="Picture 1">
            <a:extLst>
              <a:ext uri="{FF2B5EF4-FFF2-40B4-BE49-F238E27FC236}">
                <a16:creationId xmlns:a16="http://schemas.microsoft.com/office/drawing/2014/main" id="{D234B382-526B-7FDE-F914-CE7AA308B496}"/>
              </a:ext>
            </a:extLst>
          </p:cNvPr>
          <p:cNvPicPr>
            <a:picLocks noChangeAspect="1"/>
          </p:cNvPicPr>
          <p:nvPr/>
        </p:nvPicPr>
        <p:blipFill>
          <a:blip r:embed="rId3"/>
          <a:stretch>
            <a:fillRect/>
          </a:stretch>
        </p:blipFill>
        <p:spPr>
          <a:xfrm>
            <a:off x="6260083" y="5346766"/>
            <a:ext cx="2458125" cy="630288"/>
          </a:xfrm>
          <a:prstGeom prst="rect">
            <a:avLst/>
          </a:prstGeom>
        </p:spPr>
      </p:pic>
    </p:spTree>
    <p:extLst>
      <p:ext uri="{BB962C8B-B14F-4D97-AF65-F5344CB8AC3E}">
        <p14:creationId xmlns:p14="http://schemas.microsoft.com/office/powerpoint/2010/main" val="189191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9216EF-9EEC-E0A6-8B4A-C468515A8662}"/>
              </a:ext>
            </a:extLst>
          </p:cNvPr>
          <p:cNvSpPr txBox="1"/>
          <p:nvPr/>
        </p:nvSpPr>
        <p:spPr>
          <a:xfrm>
            <a:off x="958415" y="2769077"/>
            <a:ext cx="10599373" cy="3046988"/>
          </a:xfrm>
          <a:prstGeom prst="rect">
            <a:avLst/>
          </a:prstGeom>
          <a:noFill/>
        </p:spPr>
        <p:txBody>
          <a:bodyPr wrap="square">
            <a:spAutoFit/>
          </a:bodyPr>
          <a:lstStyle/>
          <a:p>
            <a:pPr algn="just"/>
            <a:r>
              <a:rPr lang="en-US" sz="3200" b="0" i="1" dirty="0">
                <a:solidFill>
                  <a:srgbClr val="2D2D2D"/>
                </a:solidFill>
                <a:effectLst/>
                <a:latin typeface="Arial" panose="020B0604020202020204" pitchFamily="34" charset="0"/>
                <a:cs typeface="Arial" panose="020B0604020202020204" pitchFamily="34" charset="0"/>
              </a:rPr>
              <a:t>"It's basically been </a:t>
            </a:r>
            <a:r>
              <a:rPr lang="en-US" sz="3200" b="1" i="1" dirty="0">
                <a:solidFill>
                  <a:srgbClr val="2D2D2D"/>
                </a:solidFill>
                <a:effectLst/>
                <a:latin typeface="Arial" panose="020B0604020202020204" pitchFamily="34" charset="0"/>
                <a:cs typeface="Arial" panose="020B0604020202020204" pitchFamily="34" charset="0"/>
              </a:rPr>
              <a:t>downhill ever since</a:t>
            </a:r>
            <a:r>
              <a:rPr lang="en-US" sz="3200" b="0" i="1" dirty="0">
                <a:solidFill>
                  <a:srgbClr val="2D2D2D"/>
                </a:solidFill>
                <a:effectLst/>
                <a:latin typeface="Arial" panose="020B0604020202020204" pitchFamily="34" charset="0"/>
                <a:cs typeface="Arial" panose="020B0604020202020204" pitchFamily="34" charset="0"/>
              </a:rPr>
              <a:t>," the </a:t>
            </a:r>
            <a:r>
              <a:rPr lang="en-US" sz="3200" b="1" i="1" dirty="0">
                <a:solidFill>
                  <a:srgbClr val="2D2D2D"/>
                </a:solidFill>
                <a:effectLst/>
                <a:latin typeface="Arial" panose="020B0604020202020204" pitchFamily="34" charset="0"/>
                <a:cs typeface="Arial" panose="020B0604020202020204" pitchFamily="34" charset="0"/>
              </a:rPr>
              <a:t>21-year-old</a:t>
            </a:r>
            <a:r>
              <a:rPr lang="en-US" sz="3200" b="0" i="1" dirty="0">
                <a:solidFill>
                  <a:srgbClr val="2D2D2D"/>
                </a:solidFill>
                <a:effectLst/>
                <a:latin typeface="Arial" panose="020B0604020202020204" pitchFamily="34" charset="0"/>
                <a:cs typeface="Arial" panose="020B0604020202020204" pitchFamily="34" charset="0"/>
              </a:rPr>
              <a:t> said. "For most of this year, I've been </a:t>
            </a:r>
            <a:r>
              <a:rPr lang="en-US" sz="3200" b="1" i="1" dirty="0">
                <a:solidFill>
                  <a:srgbClr val="2D2D2D"/>
                </a:solidFill>
                <a:effectLst/>
                <a:latin typeface="Arial" panose="020B0604020202020204" pitchFamily="34" charset="0"/>
                <a:cs typeface="Arial" panose="020B0604020202020204" pitchFamily="34" charset="0"/>
              </a:rPr>
              <a:t>completely bedbound.</a:t>
            </a:r>
            <a:r>
              <a:rPr lang="en-US" sz="3200" b="0" i="1" dirty="0">
                <a:solidFill>
                  <a:srgbClr val="2D2D2D"/>
                </a:solidFill>
                <a:effectLst/>
                <a:latin typeface="Arial" panose="020B0604020202020204" pitchFamily="34" charset="0"/>
                <a:cs typeface="Arial" panose="020B0604020202020204" pitchFamily="34" charset="0"/>
              </a:rPr>
              <a:t> Just to speak to you today, I didn't do anything the whole of the morning, didn't do much yesterday. </a:t>
            </a:r>
            <a:r>
              <a:rPr lang="en-US" sz="3200" b="1" i="1" dirty="0">
                <a:solidFill>
                  <a:srgbClr val="2D2D2D"/>
                </a:solidFill>
                <a:effectLst/>
                <a:latin typeface="Arial" panose="020B0604020202020204" pitchFamily="34" charset="0"/>
                <a:cs typeface="Arial" panose="020B0604020202020204" pitchFamily="34" charset="0"/>
              </a:rPr>
              <a:t>One of my friends came over the other day. I had to rest for five days after that</a:t>
            </a:r>
            <a:r>
              <a:rPr lang="en-US" sz="3200" b="0" i="1" dirty="0">
                <a:solidFill>
                  <a:srgbClr val="2D2D2D"/>
                </a:solidFill>
                <a:effectLst/>
                <a:latin typeface="Arial" panose="020B0604020202020204" pitchFamily="34" charset="0"/>
                <a:cs typeface="Arial" panose="020B0604020202020204" pitchFamily="34" charset="0"/>
              </a:rPr>
              <a:t>."</a:t>
            </a:r>
            <a:endParaRPr lang="en-US" sz="3200" dirty="0">
              <a:latin typeface="Arial" panose="020B0604020202020204" pitchFamily="34" charset="0"/>
              <a:cs typeface="Arial" panose="020B0604020202020204" pitchFamily="34" charset="0"/>
            </a:endParaRPr>
          </a:p>
        </p:txBody>
      </p:sp>
      <p:pic>
        <p:nvPicPr>
          <p:cNvPr id="2050" name="Picture 2" descr="Tanysha Dissanayake: Covid forces Emma Raducanu's rival to retire aged 21 |  Sport | The Times">
            <a:extLst>
              <a:ext uri="{FF2B5EF4-FFF2-40B4-BE49-F238E27FC236}">
                <a16:creationId xmlns:a16="http://schemas.microsoft.com/office/drawing/2014/main" id="{0B5D67E4-770A-3D1A-AC57-15B709E8E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1345" y="442442"/>
            <a:ext cx="2981279" cy="198782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30290402-0895-CA30-B754-6EADA64B8475}"/>
              </a:ext>
            </a:extLst>
          </p:cNvPr>
          <p:cNvSpPr>
            <a:spLocks noGrp="1"/>
          </p:cNvSpPr>
          <p:nvPr>
            <p:ph type="title"/>
          </p:nvPr>
        </p:nvSpPr>
        <p:spPr>
          <a:xfrm>
            <a:off x="718930" y="765896"/>
            <a:ext cx="7232374" cy="1325563"/>
          </a:xfrm>
        </p:spPr>
        <p:txBody>
          <a:bodyPr>
            <a:normAutofit/>
          </a:bodyPr>
          <a:lstStyle/>
          <a:p>
            <a:pPr algn="ctr"/>
            <a:r>
              <a:rPr lang="en-US" b="1" dirty="0" err="1"/>
              <a:t>Tanysha</a:t>
            </a:r>
            <a:r>
              <a:rPr lang="en-US" b="1" dirty="0"/>
              <a:t> Dissanayake </a:t>
            </a:r>
            <a:br>
              <a:rPr lang="en-US" b="1" dirty="0"/>
            </a:br>
            <a:r>
              <a:rPr lang="en-US" b="1" dirty="0"/>
              <a:t>Professional Tennis Player</a:t>
            </a:r>
          </a:p>
        </p:txBody>
      </p:sp>
    </p:spTree>
    <p:extLst>
      <p:ext uri="{BB962C8B-B14F-4D97-AF65-F5344CB8AC3E}">
        <p14:creationId xmlns:p14="http://schemas.microsoft.com/office/powerpoint/2010/main" val="930983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FA750-B38B-47A6-9119-1C798375900C}"/>
              </a:ext>
            </a:extLst>
          </p:cNvPr>
          <p:cNvSpPr>
            <a:spLocks noGrp="1"/>
          </p:cNvSpPr>
          <p:nvPr>
            <p:ph type="title"/>
          </p:nvPr>
        </p:nvSpPr>
        <p:spPr>
          <a:xfrm>
            <a:off x="419100" y="2706632"/>
            <a:ext cx="11353800" cy="1325563"/>
          </a:xfrm>
        </p:spPr>
        <p:txBody>
          <a:bodyPr>
            <a:noAutofit/>
          </a:bodyPr>
          <a:lstStyle/>
          <a:p>
            <a:pPr algn="ctr"/>
            <a:r>
              <a:rPr lang="en-US" sz="5400" b="1" dirty="0"/>
              <a:t>Therapeutic Options?</a:t>
            </a:r>
          </a:p>
        </p:txBody>
      </p:sp>
      <p:graphicFrame>
        <p:nvGraphicFramePr>
          <p:cNvPr id="4" name="Table 4">
            <a:extLst>
              <a:ext uri="{FF2B5EF4-FFF2-40B4-BE49-F238E27FC236}">
                <a16:creationId xmlns:a16="http://schemas.microsoft.com/office/drawing/2014/main" id="{D2107FF5-2992-AA90-8511-6A0245DBE9C0}"/>
              </a:ext>
            </a:extLst>
          </p:cNvPr>
          <p:cNvGraphicFramePr>
            <a:graphicFrameLocks noGrp="1"/>
          </p:cNvGraphicFramePr>
          <p:nvPr>
            <p:extLst>
              <p:ext uri="{D42A27DB-BD31-4B8C-83A1-F6EECF244321}">
                <p14:modId xmlns:p14="http://schemas.microsoft.com/office/powerpoint/2010/main" val="980463164"/>
              </p:ext>
            </p:extLst>
          </p:nvPr>
        </p:nvGraphicFramePr>
        <p:xfrm>
          <a:off x="2032000" y="1044305"/>
          <a:ext cx="8128000" cy="5212080"/>
        </p:xfrm>
        <a:graphic>
          <a:graphicData uri="http://schemas.openxmlformats.org/drawingml/2006/table">
            <a:tbl>
              <a:tblPr bandRow="1">
                <a:tableStyleId>{5C22544A-7EE6-4342-B048-85BDC9FD1C3A}</a:tableStyleId>
              </a:tblPr>
              <a:tblGrid>
                <a:gridCol w="4064000">
                  <a:extLst>
                    <a:ext uri="{9D8B030D-6E8A-4147-A177-3AD203B41FA5}">
                      <a16:colId xmlns:a16="http://schemas.microsoft.com/office/drawing/2014/main" val="1995095227"/>
                    </a:ext>
                  </a:extLst>
                </a:gridCol>
                <a:gridCol w="4064000">
                  <a:extLst>
                    <a:ext uri="{9D8B030D-6E8A-4147-A177-3AD203B41FA5}">
                      <a16:colId xmlns:a16="http://schemas.microsoft.com/office/drawing/2014/main" val="326364760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latin typeface="Arial" panose="020B0604020202020204" pitchFamily="34" charset="0"/>
                          <a:cs typeface="Arial" panose="020B0604020202020204" pitchFamily="34" charset="0"/>
                        </a:rPr>
                        <a:t>Paxlovid</a:t>
                      </a:r>
                    </a:p>
                    <a:p>
                      <a:pPr algn="ctr"/>
                      <a:endParaRPr lang="en-US" sz="2000" b="1"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latin typeface="Arial" panose="020B0604020202020204" pitchFamily="34" charset="0"/>
                          <a:cs typeface="Arial" panose="020B0604020202020204" pitchFamily="34" charset="0"/>
                        </a:rPr>
                        <a:t>Clopidogrel + Apixaban + Aspirin</a:t>
                      </a:r>
                    </a:p>
                    <a:p>
                      <a:pPr algn="ctr"/>
                      <a:endParaRPr lang="en-US" sz="2000" b="1"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3932819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err="1">
                          <a:solidFill>
                            <a:schemeClr val="tx1"/>
                          </a:solidFill>
                          <a:latin typeface="Arial" panose="020B0604020202020204" pitchFamily="34" charset="0"/>
                          <a:cs typeface="Arial" panose="020B0604020202020204" pitchFamily="34" charset="0"/>
                        </a:rPr>
                        <a:t>Vagus</a:t>
                      </a:r>
                      <a:r>
                        <a:rPr lang="en-US" sz="2000" b="1" dirty="0">
                          <a:solidFill>
                            <a:schemeClr val="tx1"/>
                          </a:solidFill>
                          <a:latin typeface="Arial" panose="020B0604020202020204" pitchFamily="34" charset="0"/>
                          <a:cs typeface="Arial" panose="020B0604020202020204" pitchFamily="34" charset="0"/>
                        </a:rPr>
                        <a:t> Nerve Stimulation</a:t>
                      </a:r>
                    </a:p>
                    <a:p>
                      <a:pPr algn="ctr"/>
                      <a:endParaRPr lang="en-US" sz="2000" b="1"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latin typeface="Arial" panose="020B0604020202020204" pitchFamily="34" charset="0"/>
                          <a:cs typeface="Arial" panose="020B0604020202020204" pitchFamily="34" charset="0"/>
                        </a:rPr>
                        <a:t>Guanfacine</a:t>
                      </a:r>
                    </a:p>
                    <a:p>
                      <a:pPr algn="ctr"/>
                      <a:endParaRPr lang="en-US" sz="2000" b="1"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9225403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latin typeface="Arial" panose="020B0604020202020204" pitchFamily="34" charset="0"/>
                          <a:cs typeface="Arial" panose="020B0604020202020204" pitchFamily="34" charset="0"/>
                        </a:rPr>
                        <a:t>Maraviroc</a:t>
                      </a:r>
                    </a:p>
                    <a:p>
                      <a:pPr algn="ctr"/>
                      <a:endParaRPr lang="en-US" sz="2000" b="1"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0" dirty="0">
                          <a:solidFill>
                            <a:schemeClr val="tx1"/>
                          </a:solidFill>
                          <a:effectLst/>
                          <a:latin typeface="Arial" panose="020B0604020202020204" pitchFamily="34" charset="0"/>
                          <a:cs typeface="Arial" panose="020B0604020202020204" pitchFamily="34" charset="0"/>
                        </a:rPr>
                        <a:t>N-acetylcysteine</a:t>
                      </a:r>
                    </a:p>
                    <a:p>
                      <a:pPr algn="ctr"/>
                      <a:endParaRPr lang="en-US" sz="2000" b="1"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6763857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latin typeface="Arial" panose="020B0604020202020204" pitchFamily="34" charset="0"/>
                          <a:cs typeface="Arial" panose="020B0604020202020204" pitchFamily="34" charset="0"/>
                        </a:rPr>
                        <a:t>Pravastatin</a:t>
                      </a:r>
                    </a:p>
                    <a:p>
                      <a:pPr algn="ctr"/>
                      <a:endParaRPr lang="en-US" sz="2000" b="1"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latin typeface="Arial" panose="020B0604020202020204" pitchFamily="34" charset="0"/>
                          <a:cs typeface="Arial" panose="020B0604020202020204" pitchFamily="34" charset="0"/>
                        </a:rPr>
                        <a:t>E</a:t>
                      </a:r>
                      <a:r>
                        <a:rPr lang="en-US" sz="2000" b="1" i="0" dirty="0">
                          <a:solidFill>
                            <a:schemeClr val="tx1"/>
                          </a:solidFill>
                          <a:effectLst/>
                          <a:latin typeface="Arial" panose="020B0604020202020204" pitchFamily="34" charset="0"/>
                          <a:cs typeface="Arial" panose="020B0604020202020204" pitchFamily="34" charset="0"/>
                        </a:rPr>
                        <a:t>fgartigimod</a:t>
                      </a:r>
                    </a:p>
                    <a:p>
                      <a:pPr algn="ctr"/>
                      <a:endParaRPr lang="en-US" sz="2000" b="1"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0048677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latin typeface="Arial" panose="020B0604020202020204" pitchFamily="34" charset="0"/>
                          <a:cs typeface="Arial" panose="020B0604020202020204" pitchFamily="34" charset="0"/>
                        </a:rPr>
                        <a:t>Colchicine</a:t>
                      </a:r>
                    </a:p>
                    <a:p>
                      <a:pPr algn="ctr"/>
                      <a:endParaRPr lang="en-US" sz="2000" b="1"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latin typeface="Arial" panose="020B0604020202020204" pitchFamily="34" charset="0"/>
                          <a:cs typeface="Arial" panose="020B0604020202020204" pitchFamily="34" charset="0"/>
                        </a:rPr>
                        <a:t>Lithium</a:t>
                      </a:r>
                    </a:p>
                    <a:p>
                      <a:pPr algn="ctr"/>
                      <a:endParaRPr lang="en-US" sz="2000" b="1"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1840324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latin typeface="Arial" panose="020B0604020202020204" pitchFamily="34" charset="0"/>
                          <a:cs typeface="Arial" panose="020B0604020202020204" pitchFamily="34" charset="0"/>
                        </a:rPr>
                        <a:t>Coenzyme Q10</a:t>
                      </a:r>
                    </a:p>
                    <a:p>
                      <a:pPr algn="ctr"/>
                      <a:endParaRPr lang="en-US" sz="2000" b="1"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latin typeface="Arial" panose="020B0604020202020204" pitchFamily="34" charset="0"/>
                          <a:cs typeface="Arial" panose="020B0604020202020204" pitchFamily="34" charset="0"/>
                        </a:rPr>
                        <a:t>Apheresis</a:t>
                      </a:r>
                    </a:p>
                    <a:p>
                      <a:pPr algn="ctr"/>
                      <a:endParaRPr lang="en-US" sz="2000" b="1"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9045381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latin typeface="Arial" panose="020B0604020202020204" pitchFamily="34" charset="0"/>
                          <a:cs typeface="Arial" panose="020B0604020202020204" pitchFamily="34" charset="0"/>
                        </a:rPr>
                        <a:t>Famotidine</a:t>
                      </a:r>
                    </a:p>
                    <a:p>
                      <a:pPr algn="ctr"/>
                      <a:endParaRPr lang="en-US" sz="2000" b="1"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latin typeface="Arial" panose="020B0604020202020204" pitchFamily="34" charset="0"/>
                          <a:cs typeface="Arial" panose="020B0604020202020204" pitchFamily="34" charset="0"/>
                        </a:rPr>
                        <a:t>Autologous Stem Cells</a:t>
                      </a:r>
                    </a:p>
                    <a:p>
                      <a:pPr algn="ctr"/>
                      <a:endParaRPr lang="en-US" sz="2000" b="1"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84780664"/>
                  </a:ext>
                </a:extLst>
              </a:tr>
            </a:tbl>
          </a:graphicData>
        </a:graphic>
      </p:graphicFrame>
    </p:spTree>
    <p:extLst>
      <p:ext uri="{BB962C8B-B14F-4D97-AF65-F5344CB8AC3E}">
        <p14:creationId xmlns:p14="http://schemas.microsoft.com/office/powerpoint/2010/main" val="97288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032228E-9C53-D9F4-F461-6471D77465FF}"/>
              </a:ext>
            </a:extLst>
          </p:cNvPr>
          <p:cNvPicPr>
            <a:picLocks noChangeAspect="1"/>
          </p:cNvPicPr>
          <p:nvPr/>
        </p:nvPicPr>
        <p:blipFill>
          <a:blip r:embed="rId3"/>
          <a:stretch>
            <a:fillRect/>
          </a:stretch>
        </p:blipFill>
        <p:spPr>
          <a:xfrm>
            <a:off x="3058838" y="0"/>
            <a:ext cx="6074323" cy="6858000"/>
          </a:xfrm>
          <a:prstGeom prst="rect">
            <a:avLst/>
          </a:prstGeom>
        </p:spPr>
      </p:pic>
      <p:sp>
        <p:nvSpPr>
          <p:cNvPr id="2" name="Oval 1">
            <a:extLst>
              <a:ext uri="{FF2B5EF4-FFF2-40B4-BE49-F238E27FC236}">
                <a16:creationId xmlns:a16="http://schemas.microsoft.com/office/drawing/2014/main" id="{508FCE1C-8EE3-F1FC-B2ED-40CAF5901B13}"/>
              </a:ext>
            </a:extLst>
          </p:cNvPr>
          <p:cNvSpPr/>
          <p:nvPr/>
        </p:nvSpPr>
        <p:spPr>
          <a:xfrm>
            <a:off x="5358839" y="180466"/>
            <a:ext cx="824512" cy="823144"/>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4FF23097-E301-0700-5C75-02F14FAB0B4E}"/>
              </a:ext>
            </a:extLst>
          </p:cNvPr>
          <p:cNvSpPr/>
          <p:nvPr/>
        </p:nvSpPr>
        <p:spPr>
          <a:xfrm>
            <a:off x="7021736" y="0"/>
            <a:ext cx="715940" cy="688694"/>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46EBFCD-5AEF-F2E0-DCBE-988512EE4049}"/>
              </a:ext>
            </a:extLst>
          </p:cNvPr>
          <p:cNvSpPr/>
          <p:nvPr/>
        </p:nvSpPr>
        <p:spPr>
          <a:xfrm>
            <a:off x="7631336" y="2656390"/>
            <a:ext cx="551965" cy="50349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16B2D73-E7D2-3691-2145-F25B9A777B25}"/>
              </a:ext>
            </a:extLst>
          </p:cNvPr>
          <p:cNvSpPr txBox="1"/>
          <p:nvPr/>
        </p:nvSpPr>
        <p:spPr>
          <a:xfrm>
            <a:off x="323943" y="5622938"/>
            <a:ext cx="7261094"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Developing reliable diagnostics?</a:t>
            </a:r>
          </a:p>
        </p:txBody>
      </p:sp>
    </p:spTree>
    <p:extLst>
      <p:ext uri="{BB962C8B-B14F-4D97-AF65-F5344CB8AC3E}">
        <p14:creationId xmlns:p14="http://schemas.microsoft.com/office/powerpoint/2010/main" val="144997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CD195D-295A-245C-AB39-B69D13F8ED01}"/>
              </a:ext>
            </a:extLst>
          </p:cNvPr>
          <p:cNvPicPr>
            <a:picLocks noChangeAspect="1"/>
          </p:cNvPicPr>
          <p:nvPr/>
        </p:nvPicPr>
        <p:blipFill>
          <a:blip r:embed="rId3"/>
          <a:stretch>
            <a:fillRect/>
          </a:stretch>
        </p:blipFill>
        <p:spPr>
          <a:xfrm>
            <a:off x="1506816" y="0"/>
            <a:ext cx="9335355" cy="6777110"/>
          </a:xfrm>
          <a:prstGeom prst="rect">
            <a:avLst/>
          </a:prstGeom>
        </p:spPr>
      </p:pic>
      <p:sp>
        <p:nvSpPr>
          <p:cNvPr id="9" name="TextBox 8">
            <a:extLst>
              <a:ext uri="{FF2B5EF4-FFF2-40B4-BE49-F238E27FC236}">
                <a16:creationId xmlns:a16="http://schemas.microsoft.com/office/drawing/2014/main" id="{BB056B42-A292-C4FB-C402-3837383310D4}"/>
              </a:ext>
            </a:extLst>
          </p:cNvPr>
          <p:cNvSpPr txBox="1"/>
          <p:nvPr/>
        </p:nvSpPr>
        <p:spPr>
          <a:xfrm>
            <a:off x="8216822" y="6646305"/>
            <a:ext cx="4244008" cy="261610"/>
          </a:xfrm>
          <a:prstGeom prst="rect">
            <a:avLst/>
          </a:prstGeom>
          <a:noFill/>
        </p:spPr>
        <p:txBody>
          <a:bodyPr wrap="square">
            <a:spAutoFit/>
          </a:bodyPr>
          <a:lstStyle/>
          <a:p>
            <a:pPr algn="l"/>
            <a:r>
              <a:rPr lang="en-US" sz="1100" b="1" i="0" dirty="0">
                <a:solidFill>
                  <a:srgbClr val="222222"/>
                </a:solidFill>
                <a:effectLst/>
                <a:latin typeface="-apple-system"/>
              </a:rPr>
              <a:t>SARS-CoV-2 cell tropism and multiorgan infection. Liu et al 2021</a:t>
            </a:r>
          </a:p>
        </p:txBody>
      </p:sp>
      <p:sp>
        <p:nvSpPr>
          <p:cNvPr id="10" name="Rectangle 9">
            <a:extLst>
              <a:ext uri="{FF2B5EF4-FFF2-40B4-BE49-F238E27FC236}">
                <a16:creationId xmlns:a16="http://schemas.microsoft.com/office/drawing/2014/main" id="{E2D0E528-2317-D7C2-ED71-460CCE1ABCFD}"/>
              </a:ext>
            </a:extLst>
          </p:cNvPr>
          <p:cNvSpPr/>
          <p:nvPr/>
        </p:nvSpPr>
        <p:spPr>
          <a:xfrm>
            <a:off x="7673009" y="4259627"/>
            <a:ext cx="2459225" cy="261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13832EE-6B9F-3D22-9C8A-0E5B2E610B2B}"/>
              </a:ext>
            </a:extLst>
          </p:cNvPr>
          <p:cNvSpPr txBox="1"/>
          <p:nvPr/>
        </p:nvSpPr>
        <p:spPr>
          <a:xfrm>
            <a:off x="7673009" y="4182683"/>
            <a:ext cx="2118454" cy="338554"/>
          </a:xfrm>
          <a:prstGeom prst="rect">
            <a:avLst/>
          </a:prstGeom>
          <a:noFill/>
        </p:spPr>
        <p:txBody>
          <a:bodyPr wrap="square" rtlCol="0">
            <a:spAutoFit/>
          </a:bodyPr>
          <a:lstStyle/>
          <a:p>
            <a:r>
              <a:rPr lang="en-US" sz="1600" b="1" dirty="0"/>
              <a:t>- Later slides -</a:t>
            </a:r>
          </a:p>
        </p:txBody>
      </p:sp>
      <p:sp>
        <p:nvSpPr>
          <p:cNvPr id="12" name="Rectangle 11">
            <a:extLst>
              <a:ext uri="{FF2B5EF4-FFF2-40B4-BE49-F238E27FC236}">
                <a16:creationId xmlns:a16="http://schemas.microsoft.com/office/drawing/2014/main" id="{2B2DC2CD-0640-6610-3B29-9C89A0641CEE}"/>
              </a:ext>
            </a:extLst>
          </p:cNvPr>
          <p:cNvSpPr/>
          <p:nvPr/>
        </p:nvSpPr>
        <p:spPr>
          <a:xfrm>
            <a:off x="7593496" y="3583766"/>
            <a:ext cx="3091688" cy="98823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1575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F81FCD-DDAE-F670-EA08-ACEBE1FECB2D}"/>
              </a:ext>
            </a:extLst>
          </p:cNvPr>
          <p:cNvSpPr>
            <a:spLocks noGrp="1"/>
          </p:cNvSpPr>
          <p:nvPr>
            <p:ph idx="1"/>
          </p:nvPr>
        </p:nvSpPr>
        <p:spPr>
          <a:xfrm>
            <a:off x="882804" y="1978770"/>
            <a:ext cx="10515600" cy="4351338"/>
          </a:xfrm>
        </p:spPr>
        <p:txBody>
          <a:bodyPr>
            <a:normAutofit/>
          </a:bodyPr>
          <a:lstStyle/>
          <a:p>
            <a:pPr>
              <a:lnSpc>
                <a:spcPct val="150000"/>
              </a:lnSpc>
            </a:pPr>
            <a:r>
              <a:rPr lang="en-US" sz="3200" dirty="0">
                <a:latin typeface="Arial" panose="020B0604020202020204" pitchFamily="34" charset="0"/>
                <a:cs typeface="Arial" panose="020B0604020202020204" pitchFamily="34" charset="0"/>
              </a:rPr>
              <a:t>Other coronaviruses can enter the brain</a:t>
            </a:r>
          </a:p>
          <a:p>
            <a:pPr>
              <a:lnSpc>
                <a:spcPct val="150000"/>
              </a:lnSpc>
            </a:pPr>
            <a:r>
              <a:rPr lang="en-US" sz="3200" dirty="0">
                <a:latin typeface="Arial" panose="020B0604020202020204" pitchFamily="34" charset="0"/>
                <a:cs typeface="Arial" panose="020B0604020202020204" pitchFamily="34" charset="0"/>
              </a:rPr>
              <a:t>Entry receptors are present on some CNS cells</a:t>
            </a:r>
          </a:p>
          <a:p>
            <a:pPr>
              <a:lnSpc>
                <a:spcPct val="150000"/>
              </a:lnSpc>
            </a:pPr>
            <a:r>
              <a:rPr lang="en-US" sz="3200" dirty="0">
                <a:latin typeface="Arial" panose="020B0604020202020204" pitchFamily="34" charset="0"/>
                <a:cs typeface="Arial" panose="020B0604020202020204" pitchFamily="34" charset="0"/>
              </a:rPr>
              <a:t>Intra-thecal antibodies</a:t>
            </a:r>
          </a:p>
          <a:p>
            <a:pPr>
              <a:lnSpc>
                <a:spcPct val="150000"/>
              </a:lnSpc>
            </a:pPr>
            <a:r>
              <a:rPr lang="en-US" sz="3200" dirty="0">
                <a:latin typeface="Arial" panose="020B0604020202020204" pitchFamily="34" charset="0"/>
                <a:cs typeface="Arial" panose="020B0604020202020204" pitchFamily="34" charset="0"/>
              </a:rPr>
              <a:t>Detection in CSF and brain (sometimes)</a:t>
            </a:r>
          </a:p>
        </p:txBody>
      </p:sp>
      <p:sp>
        <p:nvSpPr>
          <p:cNvPr id="4" name="Title 1">
            <a:extLst>
              <a:ext uri="{FF2B5EF4-FFF2-40B4-BE49-F238E27FC236}">
                <a16:creationId xmlns:a16="http://schemas.microsoft.com/office/drawing/2014/main" id="{A7925373-63BE-9BA4-9A49-A3D5562426E9}"/>
              </a:ext>
            </a:extLst>
          </p:cNvPr>
          <p:cNvSpPr>
            <a:spLocks noGrp="1"/>
          </p:cNvSpPr>
          <p:nvPr>
            <p:ph type="title"/>
          </p:nvPr>
        </p:nvSpPr>
        <p:spPr>
          <a:xfrm>
            <a:off x="838200" y="396729"/>
            <a:ext cx="10515600" cy="1325563"/>
          </a:xfrm>
        </p:spPr>
        <p:txBody>
          <a:bodyPr>
            <a:normAutofit/>
          </a:bodyPr>
          <a:lstStyle/>
          <a:p>
            <a:pPr algn="ctr"/>
            <a:r>
              <a:rPr lang="en-US" sz="4000" b="1" dirty="0">
                <a:latin typeface="Arial" panose="020B0604020202020204" pitchFamily="34" charset="0"/>
                <a:cs typeface="Arial" panose="020B0604020202020204" pitchFamily="34" charset="0"/>
              </a:rPr>
              <a:t>Evidence for SARS-CoV-2 Neuro-invasion</a:t>
            </a:r>
          </a:p>
        </p:txBody>
      </p:sp>
      <p:cxnSp>
        <p:nvCxnSpPr>
          <p:cNvPr id="5" name="Straight Arrow Connector 4">
            <a:extLst>
              <a:ext uri="{FF2B5EF4-FFF2-40B4-BE49-F238E27FC236}">
                <a16:creationId xmlns:a16="http://schemas.microsoft.com/office/drawing/2014/main" id="{9996C947-F6FB-C52F-E4A5-3689755B9280}"/>
              </a:ext>
            </a:extLst>
          </p:cNvPr>
          <p:cNvCxnSpPr/>
          <p:nvPr/>
        </p:nvCxnSpPr>
        <p:spPr>
          <a:xfrm>
            <a:off x="10388450" y="2061458"/>
            <a:ext cx="0" cy="3322139"/>
          </a:xfrm>
          <a:prstGeom prst="straightConnector1">
            <a:avLst/>
          </a:prstGeom>
          <a:ln w="47625">
            <a:gradFill>
              <a:gsLst>
                <a:gs pos="42000">
                  <a:schemeClr val="accent1">
                    <a:lumMod val="40000"/>
                    <a:lumOff val="60000"/>
                  </a:schemeClr>
                </a:gs>
                <a:gs pos="96000">
                  <a:srgbClr val="C00000"/>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6AB7F92-77B8-CDAF-E7CD-D2A6AF6C86F8}"/>
              </a:ext>
            </a:extLst>
          </p:cNvPr>
          <p:cNvSpPr txBox="1"/>
          <p:nvPr/>
        </p:nvSpPr>
        <p:spPr>
          <a:xfrm rot="5400000">
            <a:off x="9358653" y="3765382"/>
            <a:ext cx="2655611"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Strength of Evidence</a:t>
            </a:r>
          </a:p>
        </p:txBody>
      </p:sp>
    </p:spTree>
    <p:extLst>
      <p:ext uri="{BB962C8B-B14F-4D97-AF65-F5344CB8AC3E}">
        <p14:creationId xmlns:p14="http://schemas.microsoft.com/office/powerpoint/2010/main" val="280417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A40E202-C883-DE79-55EE-B66A5527FE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0995" y="84585"/>
            <a:ext cx="7970010" cy="6688830"/>
          </a:xfrm>
          <a:prstGeom prst="rect">
            <a:avLst/>
          </a:prstGeom>
        </p:spPr>
      </p:pic>
      <p:sp>
        <p:nvSpPr>
          <p:cNvPr id="2" name="TextBox 1">
            <a:extLst>
              <a:ext uri="{FF2B5EF4-FFF2-40B4-BE49-F238E27FC236}">
                <a16:creationId xmlns:a16="http://schemas.microsoft.com/office/drawing/2014/main" id="{60A115C5-0D84-4201-4512-5955155DF9C0}"/>
              </a:ext>
            </a:extLst>
          </p:cNvPr>
          <p:cNvSpPr txBox="1"/>
          <p:nvPr/>
        </p:nvSpPr>
        <p:spPr>
          <a:xfrm>
            <a:off x="117087" y="6596390"/>
            <a:ext cx="6077415" cy="261610"/>
          </a:xfrm>
          <a:prstGeom prst="rect">
            <a:avLst/>
          </a:prstGeom>
          <a:noFill/>
        </p:spPr>
        <p:txBody>
          <a:bodyPr wrap="square">
            <a:spAutoFit/>
          </a:bodyPr>
          <a:lstStyle/>
          <a:p>
            <a:r>
              <a:rPr lang="en-US" sz="1100" b="1" dirty="0">
                <a:solidFill>
                  <a:srgbClr val="222222"/>
                </a:solidFill>
                <a:latin typeface="-apple-system"/>
              </a:rPr>
              <a:t>The </a:t>
            </a:r>
            <a:r>
              <a:rPr lang="en-US" sz="1100" b="1" dirty="0" err="1">
                <a:solidFill>
                  <a:srgbClr val="222222"/>
                </a:solidFill>
                <a:latin typeface="-apple-system"/>
              </a:rPr>
              <a:t>neuroinvasiveness</a:t>
            </a:r>
            <a:r>
              <a:rPr lang="en-US" sz="1100" b="1" dirty="0">
                <a:solidFill>
                  <a:srgbClr val="222222"/>
                </a:solidFill>
                <a:latin typeface="-apple-system"/>
              </a:rPr>
              <a:t>, neurotropism, and neurovirulence of SARS-CoV-2. </a:t>
            </a:r>
            <a:r>
              <a:rPr lang="en-US" sz="1100" b="1" i="0" dirty="0">
                <a:solidFill>
                  <a:srgbClr val="222222"/>
                </a:solidFill>
                <a:effectLst/>
                <a:latin typeface="-apple-system"/>
              </a:rPr>
              <a:t>Bauer et al. 2021</a:t>
            </a:r>
          </a:p>
        </p:txBody>
      </p:sp>
    </p:spTree>
    <p:extLst>
      <p:ext uri="{BB962C8B-B14F-4D97-AF65-F5344CB8AC3E}">
        <p14:creationId xmlns:p14="http://schemas.microsoft.com/office/powerpoint/2010/main" val="3544482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in graphic">
            <a:extLst>
              <a:ext uri="{FF2B5EF4-FFF2-40B4-BE49-F238E27FC236}">
                <a16:creationId xmlns:a16="http://schemas.microsoft.com/office/drawing/2014/main" id="{36ECEF25-C6E8-5F37-20E5-893D459ACBE0}"/>
              </a:ext>
            </a:extLst>
          </p:cNvPr>
          <p:cNvPicPr/>
          <p:nvPr/>
        </p:nvPicPr>
        <p:blipFill>
          <a:blip r:embed="rId3"/>
          <a:stretch/>
        </p:blipFill>
        <p:spPr>
          <a:xfrm>
            <a:off x="532619" y="665510"/>
            <a:ext cx="11126761" cy="5347350"/>
          </a:xfrm>
          <a:prstGeom prst="rect">
            <a:avLst/>
          </a:prstGeom>
          <a:ln>
            <a:noFill/>
          </a:ln>
        </p:spPr>
      </p:pic>
      <p:sp>
        <p:nvSpPr>
          <p:cNvPr id="2" name="TextBox 1">
            <a:extLst>
              <a:ext uri="{FF2B5EF4-FFF2-40B4-BE49-F238E27FC236}">
                <a16:creationId xmlns:a16="http://schemas.microsoft.com/office/drawing/2014/main" id="{235D0819-5715-6E99-7F09-FAF593C331F2}"/>
              </a:ext>
            </a:extLst>
          </p:cNvPr>
          <p:cNvSpPr txBox="1"/>
          <p:nvPr/>
        </p:nvSpPr>
        <p:spPr>
          <a:xfrm>
            <a:off x="117087" y="6596390"/>
            <a:ext cx="6077415" cy="261610"/>
          </a:xfrm>
          <a:prstGeom prst="rect">
            <a:avLst/>
          </a:prstGeom>
          <a:noFill/>
        </p:spPr>
        <p:txBody>
          <a:bodyPr wrap="square">
            <a:spAutoFit/>
          </a:bodyPr>
          <a:lstStyle/>
          <a:p>
            <a:r>
              <a:rPr lang="en-US" sz="1100" b="1" dirty="0">
                <a:solidFill>
                  <a:srgbClr val="222222"/>
                </a:solidFill>
                <a:latin typeface="-apple-system"/>
              </a:rPr>
              <a:t>The </a:t>
            </a:r>
            <a:r>
              <a:rPr lang="en-US" sz="1100" b="1" dirty="0" err="1">
                <a:solidFill>
                  <a:srgbClr val="222222"/>
                </a:solidFill>
                <a:latin typeface="-apple-system"/>
              </a:rPr>
              <a:t>neuroinvasiveness</a:t>
            </a:r>
            <a:r>
              <a:rPr lang="en-US" sz="1100" b="1" dirty="0">
                <a:solidFill>
                  <a:srgbClr val="222222"/>
                </a:solidFill>
                <a:latin typeface="-apple-system"/>
              </a:rPr>
              <a:t>, neurotropism, and neurovirulence of SARS-CoV-2. </a:t>
            </a:r>
            <a:r>
              <a:rPr lang="en-US" sz="1100" b="1" i="0" dirty="0">
                <a:solidFill>
                  <a:srgbClr val="222222"/>
                </a:solidFill>
                <a:effectLst/>
                <a:latin typeface="-apple-system"/>
              </a:rPr>
              <a:t>Bauer et al. 2021</a:t>
            </a:r>
          </a:p>
        </p:txBody>
      </p:sp>
    </p:spTree>
    <p:extLst>
      <p:ext uri="{BB962C8B-B14F-4D97-AF65-F5344CB8AC3E}">
        <p14:creationId xmlns:p14="http://schemas.microsoft.com/office/powerpoint/2010/main" val="2271557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FA750-B38B-47A6-9119-1C798375900C}"/>
              </a:ext>
            </a:extLst>
          </p:cNvPr>
          <p:cNvSpPr>
            <a:spLocks noGrp="1"/>
          </p:cNvSpPr>
          <p:nvPr>
            <p:ph type="title"/>
          </p:nvPr>
        </p:nvSpPr>
        <p:spPr>
          <a:xfrm>
            <a:off x="838200" y="179771"/>
            <a:ext cx="10515600" cy="1325563"/>
          </a:xfrm>
        </p:spPr>
        <p:txBody>
          <a:bodyPr>
            <a:normAutofit/>
          </a:bodyPr>
          <a:lstStyle/>
          <a:p>
            <a:pPr algn="ctr"/>
            <a:r>
              <a:rPr lang="en-US" sz="3600" b="1" dirty="0">
                <a:latin typeface="Arial" panose="020B0604020202020204" pitchFamily="34" charset="0"/>
                <a:cs typeface="Arial" panose="020B0604020202020204" pitchFamily="34" charset="0"/>
              </a:rPr>
              <a:t>Autopsy and Organoids</a:t>
            </a:r>
          </a:p>
        </p:txBody>
      </p:sp>
      <p:pic>
        <p:nvPicPr>
          <p:cNvPr id="5" name="Picture 2">
            <a:extLst>
              <a:ext uri="{FF2B5EF4-FFF2-40B4-BE49-F238E27FC236}">
                <a16:creationId xmlns:a16="http://schemas.microsoft.com/office/drawing/2014/main" id="{20AC1B7F-67B0-31F7-9636-16F7EB3A7E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900" b="34860"/>
          <a:stretch/>
        </p:blipFill>
        <p:spPr bwMode="auto">
          <a:xfrm>
            <a:off x="172714" y="1700787"/>
            <a:ext cx="6954932" cy="3911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E06C5CBC-C3AF-F258-87CF-4B6A191D1939}"/>
              </a:ext>
            </a:extLst>
          </p:cNvPr>
          <p:cNvPicPr>
            <a:picLocks noChangeAspect="1"/>
          </p:cNvPicPr>
          <p:nvPr/>
        </p:nvPicPr>
        <p:blipFill>
          <a:blip r:embed="rId4"/>
          <a:stretch>
            <a:fillRect/>
          </a:stretch>
        </p:blipFill>
        <p:spPr>
          <a:xfrm>
            <a:off x="7329318" y="1210179"/>
            <a:ext cx="4609968" cy="3052686"/>
          </a:xfrm>
          <a:prstGeom prst="rect">
            <a:avLst/>
          </a:prstGeom>
        </p:spPr>
      </p:pic>
      <p:pic>
        <p:nvPicPr>
          <p:cNvPr id="6" name="Picture 5">
            <a:extLst>
              <a:ext uri="{FF2B5EF4-FFF2-40B4-BE49-F238E27FC236}">
                <a16:creationId xmlns:a16="http://schemas.microsoft.com/office/drawing/2014/main" id="{0D424A85-7C55-56EA-0F65-574806E47077}"/>
              </a:ext>
            </a:extLst>
          </p:cNvPr>
          <p:cNvPicPr>
            <a:picLocks noChangeAspect="1"/>
          </p:cNvPicPr>
          <p:nvPr/>
        </p:nvPicPr>
        <p:blipFill>
          <a:blip r:embed="rId5"/>
          <a:stretch>
            <a:fillRect/>
          </a:stretch>
        </p:blipFill>
        <p:spPr>
          <a:xfrm>
            <a:off x="7268901" y="4041963"/>
            <a:ext cx="4670385" cy="2685153"/>
          </a:xfrm>
          <a:prstGeom prst="rect">
            <a:avLst/>
          </a:prstGeom>
        </p:spPr>
      </p:pic>
      <p:sp>
        <p:nvSpPr>
          <p:cNvPr id="7" name="TextBox 6">
            <a:extLst>
              <a:ext uri="{FF2B5EF4-FFF2-40B4-BE49-F238E27FC236}">
                <a16:creationId xmlns:a16="http://schemas.microsoft.com/office/drawing/2014/main" id="{200CADCC-0741-77A5-EE1B-58E77190967B}"/>
              </a:ext>
            </a:extLst>
          </p:cNvPr>
          <p:cNvSpPr txBox="1"/>
          <p:nvPr/>
        </p:nvSpPr>
        <p:spPr>
          <a:xfrm>
            <a:off x="641090" y="6596311"/>
            <a:ext cx="6557183" cy="261610"/>
          </a:xfrm>
          <a:prstGeom prst="rect">
            <a:avLst/>
          </a:prstGeom>
          <a:noFill/>
        </p:spPr>
        <p:txBody>
          <a:bodyPr wrap="square">
            <a:spAutoFit/>
          </a:bodyPr>
          <a:lstStyle/>
          <a:p>
            <a:r>
              <a:rPr lang="en-US" sz="1100" b="1" dirty="0">
                <a:solidFill>
                  <a:srgbClr val="222222"/>
                </a:solidFill>
                <a:latin typeface="-apple-system"/>
              </a:rPr>
              <a:t>Human CNS barrier-forming organoids with cerebrospinal fluid production. Pellegrini</a:t>
            </a:r>
            <a:r>
              <a:rPr lang="en-US" sz="1100" b="1" i="0" dirty="0">
                <a:solidFill>
                  <a:srgbClr val="222222"/>
                </a:solidFill>
                <a:effectLst/>
                <a:latin typeface="-apple-system"/>
              </a:rPr>
              <a:t> et al. 2020</a:t>
            </a:r>
          </a:p>
        </p:txBody>
      </p:sp>
    </p:spTree>
    <p:extLst>
      <p:ext uri="{BB962C8B-B14F-4D97-AF65-F5344CB8AC3E}">
        <p14:creationId xmlns:p14="http://schemas.microsoft.com/office/powerpoint/2010/main" val="381806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5D0819-5715-6E99-7F09-FAF593C331F2}"/>
              </a:ext>
            </a:extLst>
          </p:cNvPr>
          <p:cNvSpPr txBox="1"/>
          <p:nvPr/>
        </p:nvSpPr>
        <p:spPr>
          <a:xfrm>
            <a:off x="117087" y="6596390"/>
            <a:ext cx="6077415" cy="261610"/>
          </a:xfrm>
          <a:prstGeom prst="rect">
            <a:avLst/>
          </a:prstGeom>
          <a:noFill/>
        </p:spPr>
        <p:txBody>
          <a:bodyPr wrap="square">
            <a:spAutoFit/>
          </a:bodyPr>
          <a:lstStyle/>
          <a:p>
            <a:r>
              <a:rPr lang="en-US" sz="1100" b="1" dirty="0">
                <a:solidFill>
                  <a:srgbClr val="222222"/>
                </a:solidFill>
                <a:latin typeface="-apple-system"/>
              </a:rPr>
              <a:t>The </a:t>
            </a:r>
            <a:r>
              <a:rPr lang="en-US" sz="1100" b="1" dirty="0" err="1">
                <a:solidFill>
                  <a:srgbClr val="222222"/>
                </a:solidFill>
                <a:latin typeface="-apple-system"/>
              </a:rPr>
              <a:t>neuroinvasiveness</a:t>
            </a:r>
            <a:r>
              <a:rPr lang="en-US" sz="1100" b="1" dirty="0">
                <a:solidFill>
                  <a:srgbClr val="222222"/>
                </a:solidFill>
                <a:latin typeface="-apple-system"/>
              </a:rPr>
              <a:t>, neurotropism, and neurovirulence of SARS-CoV-2. </a:t>
            </a:r>
            <a:r>
              <a:rPr lang="en-US" sz="1100" b="1" i="0" dirty="0">
                <a:solidFill>
                  <a:srgbClr val="222222"/>
                </a:solidFill>
                <a:effectLst/>
                <a:latin typeface="-apple-system"/>
              </a:rPr>
              <a:t>Bauer et al. 2021</a:t>
            </a:r>
          </a:p>
        </p:txBody>
      </p:sp>
      <p:pic>
        <p:nvPicPr>
          <p:cNvPr id="6" name="Picture 5">
            <a:extLst>
              <a:ext uri="{FF2B5EF4-FFF2-40B4-BE49-F238E27FC236}">
                <a16:creationId xmlns:a16="http://schemas.microsoft.com/office/drawing/2014/main" id="{3AE085E6-9D3C-4762-62AB-29DA2C0FA0C6}"/>
              </a:ext>
            </a:extLst>
          </p:cNvPr>
          <p:cNvPicPr>
            <a:picLocks noChangeAspect="1"/>
          </p:cNvPicPr>
          <p:nvPr/>
        </p:nvPicPr>
        <p:blipFill>
          <a:blip r:embed="rId3"/>
          <a:stretch>
            <a:fillRect/>
          </a:stretch>
        </p:blipFill>
        <p:spPr>
          <a:xfrm>
            <a:off x="5562633" y="2617117"/>
            <a:ext cx="6343769" cy="3271786"/>
          </a:xfrm>
          <a:prstGeom prst="rect">
            <a:avLst/>
          </a:prstGeom>
        </p:spPr>
      </p:pic>
      <p:pic>
        <p:nvPicPr>
          <p:cNvPr id="8" name="Picture 7">
            <a:extLst>
              <a:ext uri="{FF2B5EF4-FFF2-40B4-BE49-F238E27FC236}">
                <a16:creationId xmlns:a16="http://schemas.microsoft.com/office/drawing/2014/main" id="{17C3069D-9456-B490-F4F3-CA2E20878B15}"/>
              </a:ext>
            </a:extLst>
          </p:cNvPr>
          <p:cNvPicPr>
            <a:picLocks noChangeAspect="1"/>
          </p:cNvPicPr>
          <p:nvPr/>
        </p:nvPicPr>
        <p:blipFill>
          <a:blip r:embed="rId4"/>
          <a:stretch>
            <a:fillRect/>
          </a:stretch>
        </p:blipFill>
        <p:spPr>
          <a:xfrm>
            <a:off x="261652" y="513009"/>
            <a:ext cx="8343502" cy="1628308"/>
          </a:xfrm>
          <a:prstGeom prst="rect">
            <a:avLst/>
          </a:prstGeom>
        </p:spPr>
      </p:pic>
      <p:pic>
        <p:nvPicPr>
          <p:cNvPr id="4" name="Picture 3">
            <a:extLst>
              <a:ext uri="{FF2B5EF4-FFF2-40B4-BE49-F238E27FC236}">
                <a16:creationId xmlns:a16="http://schemas.microsoft.com/office/drawing/2014/main" id="{08AEDBAA-5591-79A6-C66D-523A028CBAFC}"/>
              </a:ext>
            </a:extLst>
          </p:cNvPr>
          <p:cNvPicPr>
            <a:picLocks noChangeAspect="1"/>
          </p:cNvPicPr>
          <p:nvPr/>
        </p:nvPicPr>
        <p:blipFill>
          <a:blip r:embed="rId5"/>
          <a:stretch>
            <a:fillRect/>
          </a:stretch>
        </p:blipFill>
        <p:spPr>
          <a:xfrm>
            <a:off x="1884050" y="505293"/>
            <a:ext cx="8620904" cy="5292369"/>
          </a:xfrm>
          <a:prstGeom prst="rect">
            <a:avLst/>
          </a:prstGeom>
        </p:spPr>
      </p:pic>
    </p:spTree>
    <p:extLst>
      <p:ext uri="{BB962C8B-B14F-4D97-AF65-F5344CB8AC3E}">
        <p14:creationId xmlns:p14="http://schemas.microsoft.com/office/powerpoint/2010/main" val="261439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FA750-B38B-47A6-9119-1C798375900C}"/>
              </a:ext>
            </a:extLst>
          </p:cNvPr>
          <p:cNvSpPr>
            <a:spLocks noGrp="1"/>
          </p:cNvSpPr>
          <p:nvPr>
            <p:ph type="title"/>
          </p:nvPr>
        </p:nvSpPr>
        <p:spPr>
          <a:xfrm>
            <a:off x="658310" y="2998440"/>
            <a:ext cx="10875380" cy="1325563"/>
          </a:xfrm>
        </p:spPr>
        <p:txBody>
          <a:bodyPr>
            <a:noAutofit/>
          </a:bodyPr>
          <a:lstStyle/>
          <a:p>
            <a:pPr algn="ctr"/>
            <a:r>
              <a:rPr lang="en-US" sz="5400" b="1" dirty="0">
                <a:latin typeface="Arial" panose="020B0604020202020204" pitchFamily="34" charset="0"/>
                <a:cs typeface="Arial" panose="020B0604020202020204" pitchFamily="34" charset="0"/>
              </a:rPr>
              <a:t>Long COVID: Virus in the Brain?</a:t>
            </a:r>
            <a:br>
              <a:rPr lang="en-US" sz="6600" b="1" dirty="0">
                <a:latin typeface="Arial" panose="020B0604020202020204" pitchFamily="34" charset="0"/>
                <a:cs typeface="Arial" panose="020B0604020202020204" pitchFamily="34" charset="0"/>
              </a:rPr>
            </a:br>
            <a:r>
              <a:rPr lang="en-US" sz="3200" b="1" dirty="0">
                <a:latin typeface="Arial" panose="020B0604020202020204" pitchFamily="34" charset="0"/>
                <a:cs typeface="Arial" panose="020B0604020202020204" pitchFamily="34" charset="0"/>
              </a:rPr>
              <a:t>Jason Yeung (   </a:t>
            </a:r>
            <a:r>
              <a:rPr lang="en-US" sz="2000" b="1" dirty="0">
                <a:latin typeface="Arial" panose="020B0604020202020204" pitchFamily="34" charset="0"/>
                <a:cs typeface="Arial" panose="020B0604020202020204" pitchFamily="34" charset="0"/>
              </a:rPr>
              <a:t>@jayeung12 </a:t>
            </a:r>
            <a:r>
              <a:rPr lang="en-US" sz="3200" b="1" dirty="0">
                <a:latin typeface="Arial" panose="020B0604020202020204" pitchFamily="34" charset="0"/>
                <a:cs typeface="Arial" panose="020B0604020202020204" pitchFamily="34" charset="0"/>
              </a:rPr>
              <a:t>)</a:t>
            </a:r>
            <a:br>
              <a:rPr lang="en-US" sz="3200" b="1" dirty="0">
                <a:latin typeface="Arial" panose="020B0604020202020204" pitchFamily="34" charset="0"/>
                <a:cs typeface="Arial" panose="020B0604020202020204" pitchFamily="34" charset="0"/>
              </a:rPr>
            </a:br>
            <a:r>
              <a:rPr lang="en-US" sz="3200" b="1" dirty="0">
                <a:latin typeface="Arial" panose="020B0604020202020204" pitchFamily="34" charset="0"/>
                <a:cs typeface="Arial" panose="020B0604020202020204" pitchFamily="34" charset="0"/>
              </a:rPr>
              <a:t>Dr. Pei-Yong Shi Lab</a:t>
            </a:r>
            <a:br>
              <a:rPr lang="en-US" sz="3200" b="1" dirty="0">
                <a:latin typeface="Arial" panose="020B0604020202020204" pitchFamily="34" charset="0"/>
                <a:cs typeface="Arial" panose="020B0604020202020204" pitchFamily="34" charset="0"/>
              </a:rPr>
            </a:br>
            <a:br>
              <a:rPr lang="en-US" sz="3200" b="1" dirty="0">
                <a:latin typeface="Arial" panose="020B0604020202020204" pitchFamily="34" charset="0"/>
                <a:cs typeface="Arial" panose="020B0604020202020204" pitchFamily="34" charset="0"/>
              </a:rPr>
            </a:br>
            <a:br>
              <a:rPr lang="en-US" sz="3200" b="1"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MD-PhD Seminar Series, 10</a:t>
            </a:r>
            <a:r>
              <a:rPr lang="en-US" sz="3200" baseline="30000" dirty="0">
                <a:latin typeface="Arial" panose="020B0604020202020204" pitchFamily="34" charset="0"/>
                <a:cs typeface="Arial" panose="020B0604020202020204" pitchFamily="34" charset="0"/>
              </a:rPr>
              <a:t>th</a:t>
            </a:r>
            <a:r>
              <a:rPr lang="en-US" sz="3200" dirty="0">
                <a:latin typeface="Arial" panose="020B0604020202020204" pitchFamily="34" charset="0"/>
                <a:cs typeface="Arial" panose="020B0604020202020204" pitchFamily="34" charset="0"/>
              </a:rPr>
              <a:t> February, 2023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UTMB, Galveston</a:t>
            </a:r>
          </a:p>
        </p:txBody>
      </p:sp>
      <p:pic>
        <p:nvPicPr>
          <p:cNvPr id="7" name="Picture 6" descr="A picture containing text, clipart&#10;&#10;Description automatically generated">
            <a:extLst>
              <a:ext uri="{FF2B5EF4-FFF2-40B4-BE49-F238E27FC236}">
                <a16:creationId xmlns:a16="http://schemas.microsoft.com/office/drawing/2014/main" id="{DC28496C-7230-B991-2BB8-D9A64FA9D8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353" y="5540784"/>
            <a:ext cx="3879040" cy="1161099"/>
          </a:xfrm>
          <a:prstGeom prst="rect">
            <a:avLst/>
          </a:prstGeom>
        </p:spPr>
      </p:pic>
      <p:pic>
        <p:nvPicPr>
          <p:cNvPr id="3" name="Picture 2">
            <a:extLst>
              <a:ext uri="{FF2B5EF4-FFF2-40B4-BE49-F238E27FC236}">
                <a16:creationId xmlns:a16="http://schemas.microsoft.com/office/drawing/2014/main" id="{70A18F24-6ED2-9770-1A1A-80CBCC48D9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7667" y="2851774"/>
            <a:ext cx="293332" cy="293332"/>
          </a:xfrm>
          <a:prstGeom prst="rect">
            <a:avLst/>
          </a:prstGeom>
        </p:spPr>
      </p:pic>
      <p:pic>
        <p:nvPicPr>
          <p:cNvPr id="12" name="Picture 11">
            <a:extLst>
              <a:ext uri="{FF2B5EF4-FFF2-40B4-BE49-F238E27FC236}">
                <a16:creationId xmlns:a16="http://schemas.microsoft.com/office/drawing/2014/main" id="{DA314659-CDBD-AFD3-B29F-8537DF669DFF}"/>
              </a:ext>
            </a:extLst>
          </p:cNvPr>
          <p:cNvPicPr>
            <a:picLocks noChangeAspect="1"/>
          </p:cNvPicPr>
          <p:nvPr/>
        </p:nvPicPr>
        <p:blipFill>
          <a:blip r:embed="rId5"/>
          <a:stretch>
            <a:fillRect/>
          </a:stretch>
        </p:blipFill>
        <p:spPr>
          <a:xfrm>
            <a:off x="0" y="-90872"/>
            <a:ext cx="12192000" cy="1561863"/>
          </a:xfrm>
          <a:prstGeom prst="rect">
            <a:avLst/>
          </a:prstGeom>
        </p:spPr>
      </p:pic>
    </p:spTree>
    <p:extLst>
      <p:ext uri="{BB962C8B-B14F-4D97-AF65-F5344CB8AC3E}">
        <p14:creationId xmlns:p14="http://schemas.microsoft.com/office/powerpoint/2010/main" val="3662112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5D0819-5715-6E99-7F09-FAF593C331F2}"/>
              </a:ext>
            </a:extLst>
          </p:cNvPr>
          <p:cNvSpPr txBox="1"/>
          <p:nvPr/>
        </p:nvSpPr>
        <p:spPr>
          <a:xfrm>
            <a:off x="6737806" y="6568954"/>
            <a:ext cx="6077415" cy="261610"/>
          </a:xfrm>
          <a:prstGeom prst="rect">
            <a:avLst/>
          </a:prstGeom>
          <a:noFill/>
        </p:spPr>
        <p:txBody>
          <a:bodyPr wrap="square">
            <a:spAutoFit/>
          </a:bodyPr>
          <a:lstStyle/>
          <a:p>
            <a:r>
              <a:rPr lang="en-US" sz="1100" b="1" dirty="0">
                <a:solidFill>
                  <a:srgbClr val="222222"/>
                </a:solidFill>
                <a:latin typeface="-apple-system"/>
              </a:rPr>
              <a:t>Dysregulation of brain and choroid plexus cell types in severe COVID-19. </a:t>
            </a:r>
            <a:r>
              <a:rPr lang="en-US" sz="1100" b="1" i="0" dirty="0">
                <a:solidFill>
                  <a:srgbClr val="222222"/>
                </a:solidFill>
                <a:effectLst/>
                <a:latin typeface="-apple-system"/>
              </a:rPr>
              <a:t>Yang et al. 2021</a:t>
            </a:r>
          </a:p>
        </p:txBody>
      </p:sp>
      <p:pic>
        <p:nvPicPr>
          <p:cNvPr id="4" name="Picture 3">
            <a:extLst>
              <a:ext uri="{FF2B5EF4-FFF2-40B4-BE49-F238E27FC236}">
                <a16:creationId xmlns:a16="http://schemas.microsoft.com/office/drawing/2014/main" id="{66A147EE-2B18-9D6A-9C28-276106B6FAD7}"/>
              </a:ext>
            </a:extLst>
          </p:cNvPr>
          <p:cNvPicPr>
            <a:picLocks noChangeAspect="1"/>
          </p:cNvPicPr>
          <p:nvPr/>
        </p:nvPicPr>
        <p:blipFill>
          <a:blip r:embed="rId3"/>
          <a:stretch>
            <a:fillRect/>
          </a:stretch>
        </p:blipFill>
        <p:spPr>
          <a:xfrm>
            <a:off x="866853" y="326017"/>
            <a:ext cx="4861932" cy="2481611"/>
          </a:xfrm>
          <a:prstGeom prst="rect">
            <a:avLst/>
          </a:prstGeom>
        </p:spPr>
      </p:pic>
      <p:pic>
        <p:nvPicPr>
          <p:cNvPr id="7" name="Picture 6">
            <a:extLst>
              <a:ext uri="{FF2B5EF4-FFF2-40B4-BE49-F238E27FC236}">
                <a16:creationId xmlns:a16="http://schemas.microsoft.com/office/drawing/2014/main" id="{51FE65B7-1648-C427-E80A-6EEF00BBD33A}"/>
              </a:ext>
            </a:extLst>
          </p:cNvPr>
          <p:cNvPicPr>
            <a:picLocks noChangeAspect="1"/>
          </p:cNvPicPr>
          <p:nvPr/>
        </p:nvPicPr>
        <p:blipFill>
          <a:blip r:embed="rId4"/>
          <a:stretch>
            <a:fillRect/>
          </a:stretch>
        </p:blipFill>
        <p:spPr>
          <a:xfrm>
            <a:off x="7320371" y="3790445"/>
            <a:ext cx="3859267" cy="2488212"/>
          </a:xfrm>
          <a:prstGeom prst="rect">
            <a:avLst/>
          </a:prstGeom>
        </p:spPr>
      </p:pic>
      <p:pic>
        <p:nvPicPr>
          <p:cNvPr id="10" name="Picture 9">
            <a:extLst>
              <a:ext uri="{FF2B5EF4-FFF2-40B4-BE49-F238E27FC236}">
                <a16:creationId xmlns:a16="http://schemas.microsoft.com/office/drawing/2014/main" id="{0874C479-634C-571D-76B0-E10192164033}"/>
              </a:ext>
            </a:extLst>
          </p:cNvPr>
          <p:cNvPicPr>
            <a:picLocks noChangeAspect="1"/>
          </p:cNvPicPr>
          <p:nvPr/>
        </p:nvPicPr>
        <p:blipFill>
          <a:blip r:embed="rId5"/>
          <a:stretch>
            <a:fillRect/>
          </a:stretch>
        </p:blipFill>
        <p:spPr>
          <a:xfrm>
            <a:off x="6718539" y="172184"/>
            <a:ext cx="4861932" cy="3427263"/>
          </a:xfrm>
          <a:prstGeom prst="rect">
            <a:avLst/>
          </a:prstGeom>
        </p:spPr>
      </p:pic>
      <p:grpSp>
        <p:nvGrpSpPr>
          <p:cNvPr id="13" name="Group 12">
            <a:extLst>
              <a:ext uri="{FF2B5EF4-FFF2-40B4-BE49-F238E27FC236}">
                <a16:creationId xmlns:a16="http://schemas.microsoft.com/office/drawing/2014/main" id="{3851167C-2197-519C-2FF5-D25A4A0CC4E8}"/>
              </a:ext>
            </a:extLst>
          </p:cNvPr>
          <p:cNvGrpSpPr/>
          <p:nvPr/>
        </p:nvGrpSpPr>
        <p:grpSpPr>
          <a:xfrm>
            <a:off x="499640" y="3349040"/>
            <a:ext cx="5596360" cy="2751881"/>
            <a:chOff x="499640" y="3349040"/>
            <a:chExt cx="5596360" cy="2751881"/>
          </a:xfrm>
        </p:grpSpPr>
        <p:sp>
          <p:nvSpPr>
            <p:cNvPr id="12" name="Rectangle 11">
              <a:extLst>
                <a:ext uri="{FF2B5EF4-FFF2-40B4-BE49-F238E27FC236}">
                  <a16:creationId xmlns:a16="http://schemas.microsoft.com/office/drawing/2014/main" id="{8233D175-2468-4A7F-57A8-77EA189DE43E}"/>
                </a:ext>
              </a:extLst>
            </p:cNvPr>
            <p:cNvSpPr/>
            <p:nvPr/>
          </p:nvSpPr>
          <p:spPr>
            <a:xfrm>
              <a:off x="499640" y="3349040"/>
              <a:ext cx="5596360" cy="2751881"/>
            </a:xfrm>
            <a:prstGeom prst="rect">
              <a:avLst/>
            </a:prstGeom>
            <a:solidFill>
              <a:schemeClr val="bg1">
                <a:lumMod val="95000"/>
              </a:schemeClr>
            </a:solid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C9E0C98-5A64-F296-4487-77207A650A60}"/>
                </a:ext>
              </a:extLst>
            </p:cNvPr>
            <p:cNvSpPr txBox="1"/>
            <p:nvPr/>
          </p:nvSpPr>
          <p:spPr>
            <a:xfrm>
              <a:off x="611529" y="3599447"/>
              <a:ext cx="5372582" cy="2251065"/>
            </a:xfrm>
            <a:prstGeom prst="rect">
              <a:avLst/>
            </a:prstGeom>
            <a:noFill/>
          </p:spPr>
          <p:txBody>
            <a:bodyPr wrap="square" rtlCol="0">
              <a:spAutoFit/>
            </a:bodyPr>
            <a:lstStyle/>
            <a:p>
              <a:pPr algn="ctr">
                <a:lnSpc>
                  <a:spcPct val="150000"/>
                </a:lnSpc>
              </a:pPr>
              <a:r>
                <a:rPr lang="en-US" sz="2400" b="1" dirty="0"/>
                <a:t>No virus detected in Choroid Plexus</a:t>
              </a:r>
            </a:p>
            <a:p>
              <a:pPr algn="ctr">
                <a:lnSpc>
                  <a:spcPct val="150000"/>
                </a:lnSpc>
              </a:pPr>
              <a:r>
                <a:rPr lang="en-US" sz="2400" b="1" dirty="0">
                  <a:solidFill>
                    <a:srgbClr val="C00000"/>
                  </a:solidFill>
                </a:rPr>
                <a:t>BUT</a:t>
              </a:r>
            </a:p>
            <a:p>
              <a:pPr algn="ctr">
                <a:lnSpc>
                  <a:spcPct val="150000"/>
                </a:lnSpc>
              </a:pPr>
              <a:r>
                <a:rPr lang="en-US" sz="2400" b="1" dirty="0"/>
                <a:t>Inflammatory signaling at Choroid Plexus and in Brain</a:t>
              </a:r>
            </a:p>
          </p:txBody>
        </p:sp>
      </p:grpSp>
      <p:cxnSp>
        <p:nvCxnSpPr>
          <p:cNvPr id="5" name="Straight Arrow Connector 4">
            <a:extLst>
              <a:ext uri="{FF2B5EF4-FFF2-40B4-BE49-F238E27FC236}">
                <a16:creationId xmlns:a16="http://schemas.microsoft.com/office/drawing/2014/main" id="{682F1601-7385-6984-5692-B8C3BDAE404F}"/>
              </a:ext>
            </a:extLst>
          </p:cNvPr>
          <p:cNvCxnSpPr>
            <a:cxnSpLocks/>
          </p:cNvCxnSpPr>
          <p:nvPr/>
        </p:nvCxnSpPr>
        <p:spPr>
          <a:xfrm flipV="1">
            <a:off x="3297819" y="2988099"/>
            <a:ext cx="0" cy="561217"/>
          </a:xfrm>
          <a:prstGeom prst="straightConnector1">
            <a:avLst/>
          </a:prstGeom>
          <a:ln w="539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A1BEF0E-EDC1-7182-CF95-A4AA57CD7EB0}"/>
              </a:ext>
            </a:extLst>
          </p:cNvPr>
          <p:cNvCxnSpPr>
            <a:cxnSpLocks/>
          </p:cNvCxnSpPr>
          <p:nvPr/>
        </p:nvCxnSpPr>
        <p:spPr>
          <a:xfrm>
            <a:off x="5761568" y="5525624"/>
            <a:ext cx="874972" cy="0"/>
          </a:xfrm>
          <a:prstGeom prst="straightConnector1">
            <a:avLst/>
          </a:prstGeom>
          <a:ln w="539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6431C4A-1F00-0FE6-5798-B98C4EC21B84}"/>
              </a:ext>
            </a:extLst>
          </p:cNvPr>
          <p:cNvSpPr/>
          <p:nvPr/>
        </p:nvSpPr>
        <p:spPr>
          <a:xfrm>
            <a:off x="6718539" y="114303"/>
            <a:ext cx="4973816" cy="626692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F7613ED-A190-2DB7-DA66-9D2C5CB9F89A}"/>
              </a:ext>
            </a:extLst>
          </p:cNvPr>
          <p:cNvSpPr/>
          <p:nvPr/>
        </p:nvSpPr>
        <p:spPr>
          <a:xfrm>
            <a:off x="499639" y="125093"/>
            <a:ext cx="5596360" cy="276988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8253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5D0819-5715-6E99-7F09-FAF593C331F2}"/>
              </a:ext>
            </a:extLst>
          </p:cNvPr>
          <p:cNvSpPr txBox="1"/>
          <p:nvPr/>
        </p:nvSpPr>
        <p:spPr>
          <a:xfrm>
            <a:off x="4022260" y="3777955"/>
            <a:ext cx="6077415" cy="261610"/>
          </a:xfrm>
          <a:prstGeom prst="rect">
            <a:avLst/>
          </a:prstGeom>
          <a:noFill/>
        </p:spPr>
        <p:txBody>
          <a:bodyPr wrap="square">
            <a:spAutoFit/>
          </a:bodyPr>
          <a:lstStyle/>
          <a:p>
            <a:r>
              <a:rPr lang="en-US" sz="1100" b="1" dirty="0" err="1">
                <a:solidFill>
                  <a:srgbClr val="222222"/>
                </a:solidFill>
                <a:latin typeface="-apple-system"/>
              </a:rPr>
              <a:t>Haemorrhage</a:t>
            </a:r>
            <a:r>
              <a:rPr lang="en-US" sz="1100" b="1" dirty="0">
                <a:solidFill>
                  <a:srgbClr val="222222"/>
                </a:solidFill>
                <a:latin typeface="-apple-system"/>
              </a:rPr>
              <a:t> of human </a:t>
            </a:r>
            <a:r>
              <a:rPr lang="en-US" sz="1100" b="1" dirty="0" err="1">
                <a:solidFill>
                  <a:srgbClr val="222222"/>
                </a:solidFill>
                <a:latin typeface="-apple-system"/>
              </a:rPr>
              <a:t>foetal</a:t>
            </a:r>
            <a:r>
              <a:rPr lang="en-US" sz="1100" b="1" dirty="0">
                <a:solidFill>
                  <a:srgbClr val="222222"/>
                </a:solidFill>
                <a:latin typeface="-apple-system"/>
              </a:rPr>
              <a:t> cortex associated with SARS-CoV-2 infection. Massimo</a:t>
            </a:r>
            <a:r>
              <a:rPr lang="en-US" sz="1100" b="1" i="0" dirty="0">
                <a:solidFill>
                  <a:srgbClr val="222222"/>
                </a:solidFill>
                <a:effectLst/>
                <a:latin typeface="-apple-system"/>
              </a:rPr>
              <a:t> et al. 2022</a:t>
            </a:r>
          </a:p>
        </p:txBody>
      </p:sp>
      <p:pic>
        <p:nvPicPr>
          <p:cNvPr id="5" name="Picture 4">
            <a:extLst>
              <a:ext uri="{FF2B5EF4-FFF2-40B4-BE49-F238E27FC236}">
                <a16:creationId xmlns:a16="http://schemas.microsoft.com/office/drawing/2014/main" id="{D9FE44A2-7BDE-4DAD-BD8B-9706473D5084}"/>
              </a:ext>
            </a:extLst>
          </p:cNvPr>
          <p:cNvPicPr>
            <a:picLocks noChangeAspect="1"/>
          </p:cNvPicPr>
          <p:nvPr/>
        </p:nvPicPr>
        <p:blipFill>
          <a:blip r:embed="rId3"/>
          <a:stretch>
            <a:fillRect/>
          </a:stretch>
        </p:blipFill>
        <p:spPr>
          <a:xfrm>
            <a:off x="3388871" y="4225613"/>
            <a:ext cx="7085953" cy="2215698"/>
          </a:xfrm>
          <a:prstGeom prst="rect">
            <a:avLst/>
          </a:prstGeom>
        </p:spPr>
      </p:pic>
      <p:pic>
        <p:nvPicPr>
          <p:cNvPr id="8" name="Picture 7">
            <a:extLst>
              <a:ext uri="{FF2B5EF4-FFF2-40B4-BE49-F238E27FC236}">
                <a16:creationId xmlns:a16="http://schemas.microsoft.com/office/drawing/2014/main" id="{395C2030-57E4-220C-CD42-81AB443B1720}"/>
              </a:ext>
            </a:extLst>
          </p:cNvPr>
          <p:cNvPicPr>
            <a:picLocks noChangeAspect="1"/>
          </p:cNvPicPr>
          <p:nvPr/>
        </p:nvPicPr>
        <p:blipFill>
          <a:blip r:embed="rId4"/>
          <a:stretch>
            <a:fillRect/>
          </a:stretch>
        </p:blipFill>
        <p:spPr>
          <a:xfrm>
            <a:off x="3164010" y="62586"/>
            <a:ext cx="7310814" cy="3686758"/>
          </a:xfrm>
          <a:prstGeom prst="rect">
            <a:avLst/>
          </a:prstGeom>
        </p:spPr>
      </p:pic>
      <p:sp>
        <p:nvSpPr>
          <p:cNvPr id="9" name="TextBox 8">
            <a:extLst>
              <a:ext uri="{FF2B5EF4-FFF2-40B4-BE49-F238E27FC236}">
                <a16:creationId xmlns:a16="http://schemas.microsoft.com/office/drawing/2014/main" id="{0CF2D0AA-B997-91B8-158E-EC9C2C3B25C1}"/>
              </a:ext>
            </a:extLst>
          </p:cNvPr>
          <p:cNvSpPr txBox="1"/>
          <p:nvPr/>
        </p:nvSpPr>
        <p:spPr>
          <a:xfrm>
            <a:off x="3782375" y="6427113"/>
            <a:ext cx="6557183" cy="430887"/>
          </a:xfrm>
          <a:prstGeom prst="rect">
            <a:avLst/>
          </a:prstGeom>
          <a:noFill/>
        </p:spPr>
        <p:txBody>
          <a:bodyPr wrap="square">
            <a:spAutoFit/>
          </a:bodyPr>
          <a:lstStyle/>
          <a:p>
            <a:r>
              <a:rPr lang="en-US" sz="1100" b="1" dirty="0">
                <a:solidFill>
                  <a:srgbClr val="222222"/>
                </a:solidFill>
                <a:latin typeface="-apple-system"/>
              </a:rPr>
              <a:t>SARS-CoV-2 infection of the central nervous system in a 14-month-old child: A case report of a complete autopsy. Gomes</a:t>
            </a:r>
            <a:r>
              <a:rPr lang="en-US" sz="1100" b="1" i="0" dirty="0">
                <a:solidFill>
                  <a:srgbClr val="222222"/>
                </a:solidFill>
                <a:effectLst/>
                <a:latin typeface="-apple-system"/>
              </a:rPr>
              <a:t> et al. 2022</a:t>
            </a:r>
          </a:p>
        </p:txBody>
      </p:sp>
      <p:sp>
        <p:nvSpPr>
          <p:cNvPr id="11" name="TextBox 10">
            <a:extLst>
              <a:ext uri="{FF2B5EF4-FFF2-40B4-BE49-F238E27FC236}">
                <a16:creationId xmlns:a16="http://schemas.microsoft.com/office/drawing/2014/main" id="{96E255E0-C101-2BF3-A88A-DAB5A03009AD}"/>
              </a:ext>
            </a:extLst>
          </p:cNvPr>
          <p:cNvSpPr txBox="1"/>
          <p:nvPr/>
        </p:nvSpPr>
        <p:spPr>
          <a:xfrm>
            <a:off x="972273" y="1498922"/>
            <a:ext cx="1446835"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Fetus</a:t>
            </a:r>
          </a:p>
        </p:txBody>
      </p:sp>
      <p:sp>
        <p:nvSpPr>
          <p:cNvPr id="12" name="TextBox 11">
            <a:extLst>
              <a:ext uri="{FF2B5EF4-FFF2-40B4-BE49-F238E27FC236}">
                <a16:creationId xmlns:a16="http://schemas.microsoft.com/office/drawing/2014/main" id="{508E52DE-DB8B-76F4-A92C-CD453B6BB08C}"/>
              </a:ext>
            </a:extLst>
          </p:cNvPr>
          <p:cNvSpPr txBox="1"/>
          <p:nvPr/>
        </p:nvSpPr>
        <p:spPr>
          <a:xfrm>
            <a:off x="972273" y="4916520"/>
            <a:ext cx="1446835"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Infant</a:t>
            </a:r>
          </a:p>
        </p:txBody>
      </p:sp>
    </p:spTree>
    <p:extLst>
      <p:ext uri="{BB962C8B-B14F-4D97-AF65-F5344CB8AC3E}">
        <p14:creationId xmlns:p14="http://schemas.microsoft.com/office/powerpoint/2010/main" val="2439423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FA750-B38B-47A6-9119-1C798375900C}"/>
              </a:ext>
            </a:extLst>
          </p:cNvPr>
          <p:cNvSpPr>
            <a:spLocks noGrp="1"/>
          </p:cNvSpPr>
          <p:nvPr>
            <p:ph type="title"/>
          </p:nvPr>
        </p:nvSpPr>
        <p:spPr>
          <a:xfrm>
            <a:off x="901700" y="1266478"/>
            <a:ext cx="10515600" cy="1325563"/>
          </a:xfrm>
        </p:spPr>
        <p:txBody>
          <a:bodyPr>
            <a:noAutofit/>
          </a:bodyPr>
          <a:lstStyle/>
          <a:p>
            <a:pPr algn="ctr"/>
            <a:r>
              <a:rPr lang="en-US" sz="5400" b="1" dirty="0">
                <a:latin typeface="Arial" panose="020B0604020202020204" pitchFamily="34" charset="0"/>
                <a:cs typeface="Arial" panose="020B0604020202020204" pitchFamily="34" charset="0"/>
              </a:rPr>
              <a:t>How does </a:t>
            </a:r>
            <a:r>
              <a:rPr lang="en-US" sz="5400" b="1" dirty="0">
                <a:solidFill>
                  <a:srgbClr val="FF0000"/>
                </a:solidFill>
                <a:latin typeface="Arial" panose="020B0604020202020204" pitchFamily="34" charset="0"/>
                <a:cs typeface="Arial" panose="020B0604020202020204" pitchFamily="34" charset="0"/>
              </a:rPr>
              <a:t>SARS-CoV-2</a:t>
            </a:r>
            <a:r>
              <a:rPr lang="en-US" sz="5400" b="1" dirty="0">
                <a:latin typeface="Arial" panose="020B0604020202020204" pitchFamily="34" charset="0"/>
                <a:cs typeface="Arial" panose="020B0604020202020204" pitchFamily="34" charset="0"/>
              </a:rPr>
              <a:t> </a:t>
            </a:r>
            <a:br>
              <a:rPr lang="en-US" sz="5400" b="1" dirty="0">
                <a:latin typeface="Arial" panose="020B0604020202020204" pitchFamily="34" charset="0"/>
                <a:cs typeface="Arial" panose="020B0604020202020204" pitchFamily="34" charset="0"/>
              </a:rPr>
            </a:br>
            <a:r>
              <a:rPr lang="en-US" sz="5400" b="1" dirty="0">
                <a:latin typeface="Arial" panose="020B0604020202020204" pitchFamily="34" charset="0"/>
                <a:cs typeface="Arial" panose="020B0604020202020204" pitchFamily="34" charset="0"/>
              </a:rPr>
              <a:t>cause damage in the brain?</a:t>
            </a:r>
          </a:p>
        </p:txBody>
      </p:sp>
      <p:pic>
        <p:nvPicPr>
          <p:cNvPr id="3" name="Picture 2" descr="Guo-li Ming, MD, PhD">
            <a:extLst>
              <a:ext uri="{FF2B5EF4-FFF2-40B4-BE49-F238E27FC236}">
                <a16:creationId xmlns:a16="http://schemas.microsoft.com/office/drawing/2014/main" id="{D7749682-EAAC-AF6E-B145-1C8D64D7E9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1338" y="3429000"/>
            <a:ext cx="1647825" cy="20027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ongjun Song, PhD">
            <a:extLst>
              <a:ext uri="{FF2B5EF4-FFF2-40B4-BE49-F238E27FC236}">
                <a16:creationId xmlns:a16="http://schemas.microsoft.com/office/drawing/2014/main" id="{BA012251-8E88-4184-4C36-9F16DC75E2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7688" y="3429000"/>
            <a:ext cx="1647825" cy="20027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0F3733-1C98-C5EB-C458-7638A49A5E21}"/>
              </a:ext>
            </a:extLst>
          </p:cNvPr>
          <p:cNvSpPr txBox="1"/>
          <p:nvPr/>
        </p:nvSpPr>
        <p:spPr>
          <a:xfrm>
            <a:off x="5471338" y="5609364"/>
            <a:ext cx="3549650" cy="369332"/>
          </a:xfrm>
          <a:prstGeom prst="rect">
            <a:avLst/>
          </a:prstGeom>
          <a:noFill/>
        </p:spPr>
        <p:txBody>
          <a:bodyPr wrap="square" rtlCol="0">
            <a:spAutoFit/>
          </a:bodyPr>
          <a:lstStyle/>
          <a:p>
            <a:r>
              <a:rPr lang="en-US" b="1" dirty="0"/>
              <a:t>Dr. </a:t>
            </a:r>
            <a:r>
              <a:rPr lang="en-US" b="1" dirty="0" err="1"/>
              <a:t>Guo-li</a:t>
            </a:r>
            <a:r>
              <a:rPr lang="en-US" b="1" dirty="0"/>
              <a:t> Ming</a:t>
            </a:r>
          </a:p>
        </p:txBody>
      </p:sp>
      <p:sp>
        <p:nvSpPr>
          <p:cNvPr id="6" name="TextBox 5">
            <a:extLst>
              <a:ext uri="{FF2B5EF4-FFF2-40B4-BE49-F238E27FC236}">
                <a16:creationId xmlns:a16="http://schemas.microsoft.com/office/drawing/2014/main" id="{9970B726-A4E0-30B8-A0DA-9AF469D76D0A}"/>
              </a:ext>
            </a:extLst>
          </p:cNvPr>
          <p:cNvSpPr txBox="1"/>
          <p:nvPr/>
        </p:nvSpPr>
        <p:spPr>
          <a:xfrm>
            <a:off x="7951865" y="5606472"/>
            <a:ext cx="3549650" cy="369332"/>
          </a:xfrm>
          <a:prstGeom prst="rect">
            <a:avLst/>
          </a:prstGeom>
          <a:noFill/>
        </p:spPr>
        <p:txBody>
          <a:bodyPr wrap="square" rtlCol="0">
            <a:spAutoFit/>
          </a:bodyPr>
          <a:lstStyle/>
          <a:p>
            <a:r>
              <a:rPr lang="en-US" b="1" dirty="0"/>
              <a:t>Dr. Hongjun Song</a:t>
            </a:r>
          </a:p>
        </p:txBody>
      </p:sp>
      <p:pic>
        <p:nvPicPr>
          <p:cNvPr id="8" name="Picture 7">
            <a:extLst>
              <a:ext uri="{FF2B5EF4-FFF2-40B4-BE49-F238E27FC236}">
                <a16:creationId xmlns:a16="http://schemas.microsoft.com/office/drawing/2014/main" id="{9E83CE3E-30CF-4604-070B-46E017E39265}"/>
              </a:ext>
            </a:extLst>
          </p:cNvPr>
          <p:cNvPicPr>
            <a:picLocks noChangeAspect="1"/>
          </p:cNvPicPr>
          <p:nvPr/>
        </p:nvPicPr>
        <p:blipFill>
          <a:blip r:embed="rId5"/>
          <a:stretch>
            <a:fillRect/>
          </a:stretch>
        </p:blipFill>
        <p:spPr>
          <a:xfrm>
            <a:off x="2898109" y="3429000"/>
            <a:ext cx="1674704" cy="2002741"/>
          </a:xfrm>
          <a:prstGeom prst="rect">
            <a:avLst/>
          </a:prstGeom>
        </p:spPr>
      </p:pic>
      <p:sp>
        <p:nvSpPr>
          <p:cNvPr id="9" name="TextBox 8">
            <a:extLst>
              <a:ext uri="{FF2B5EF4-FFF2-40B4-BE49-F238E27FC236}">
                <a16:creationId xmlns:a16="http://schemas.microsoft.com/office/drawing/2014/main" id="{FD1A8D4E-DC91-36FD-2E8D-5A2542CC6080}"/>
              </a:ext>
            </a:extLst>
          </p:cNvPr>
          <p:cNvSpPr txBox="1"/>
          <p:nvPr/>
        </p:nvSpPr>
        <p:spPr>
          <a:xfrm>
            <a:off x="2898109" y="5606472"/>
            <a:ext cx="3549650" cy="369332"/>
          </a:xfrm>
          <a:prstGeom prst="rect">
            <a:avLst/>
          </a:prstGeom>
          <a:noFill/>
        </p:spPr>
        <p:txBody>
          <a:bodyPr wrap="square" rtlCol="0">
            <a:spAutoFit/>
          </a:bodyPr>
          <a:lstStyle/>
          <a:p>
            <a:r>
              <a:rPr lang="en-US" b="1" dirty="0"/>
              <a:t>Dr. Pei-Yong Shi</a:t>
            </a:r>
          </a:p>
        </p:txBody>
      </p:sp>
    </p:spTree>
    <p:extLst>
      <p:ext uri="{BB962C8B-B14F-4D97-AF65-F5344CB8AC3E}">
        <p14:creationId xmlns:p14="http://schemas.microsoft.com/office/powerpoint/2010/main" val="3798072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FA750-B38B-47A6-9119-1C798375900C}"/>
              </a:ext>
            </a:extLst>
          </p:cNvPr>
          <p:cNvSpPr>
            <a:spLocks noGrp="1"/>
          </p:cNvSpPr>
          <p:nvPr>
            <p:ph type="title"/>
          </p:nvPr>
        </p:nvSpPr>
        <p:spPr>
          <a:xfrm>
            <a:off x="838200" y="356972"/>
            <a:ext cx="10515600" cy="1325563"/>
          </a:xfrm>
        </p:spPr>
        <p:txBody>
          <a:bodyPr>
            <a:normAutofit/>
          </a:bodyPr>
          <a:lstStyle/>
          <a:p>
            <a:pPr algn="ctr"/>
            <a:r>
              <a:rPr lang="en-US" sz="3600" b="1" dirty="0" err="1"/>
              <a:t>Assembloids</a:t>
            </a:r>
            <a:endParaRPr lang="en-US" sz="3600" b="1" dirty="0"/>
          </a:p>
        </p:txBody>
      </p:sp>
      <p:pic>
        <p:nvPicPr>
          <p:cNvPr id="1026" name="Picture 2" descr="Image">
            <a:extLst>
              <a:ext uri="{FF2B5EF4-FFF2-40B4-BE49-F238E27FC236}">
                <a16:creationId xmlns:a16="http://schemas.microsoft.com/office/drawing/2014/main" id="{2B055A83-0D70-E0EA-6D61-829D04C0FC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675" y="0"/>
            <a:ext cx="7740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80FB3A1-847C-831D-72EF-B9E3AD4BA847}"/>
              </a:ext>
            </a:extLst>
          </p:cNvPr>
          <p:cNvSpPr/>
          <p:nvPr/>
        </p:nvSpPr>
        <p:spPr>
          <a:xfrm>
            <a:off x="7740650" y="2127250"/>
            <a:ext cx="2051050" cy="1955800"/>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1CCEE01-D713-CB58-A823-46D00AF77FA1}"/>
              </a:ext>
            </a:extLst>
          </p:cNvPr>
          <p:cNvSpPr/>
          <p:nvPr/>
        </p:nvSpPr>
        <p:spPr>
          <a:xfrm>
            <a:off x="6096000" y="3665551"/>
            <a:ext cx="893197" cy="234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2879EAA-3E9E-EC11-E4CD-EC28D82164C8}"/>
              </a:ext>
            </a:extLst>
          </p:cNvPr>
          <p:cNvSpPr txBox="1"/>
          <p:nvPr/>
        </p:nvSpPr>
        <p:spPr>
          <a:xfrm>
            <a:off x="5942550" y="3628944"/>
            <a:ext cx="1669774" cy="307777"/>
          </a:xfrm>
          <a:prstGeom prst="rect">
            <a:avLst/>
          </a:prstGeom>
          <a:noFill/>
        </p:spPr>
        <p:txBody>
          <a:bodyPr wrap="square" rtlCol="0">
            <a:spAutoFit/>
          </a:bodyPr>
          <a:lstStyle/>
          <a:p>
            <a:r>
              <a:rPr lang="en-US" sz="1400" dirty="0"/>
              <a:t>Choroid Plexus</a:t>
            </a:r>
          </a:p>
        </p:txBody>
      </p:sp>
      <p:sp>
        <p:nvSpPr>
          <p:cNvPr id="3" name="Rectangle 2">
            <a:extLst>
              <a:ext uri="{FF2B5EF4-FFF2-40B4-BE49-F238E27FC236}">
                <a16:creationId xmlns:a16="http://schemas.microsoft.com/office/drawing/2014/main" id="{8C68CE43-1601-DBFD-8B0F-F5547B766F03}"/>
              </a:ext>
            </a:extLst>
          </p:cNvPr>
          <p:cNvSpPr/>
          <p:nvPr/>
        </p:nvSpPr>
        <p:spPr>
          <a:xfrm>
            <a:off x="5676900" y="3665551"/>
            <a:ext cx="1784350" cy="3135299"/>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71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FA750-B38B-47A6-9119-1C798375900C}"/>
              </a:ext>
            </a:extLst>
          </p:cNvPr>
          <p:cNvSpPr>
            <a:spLocks noGrp="1"/>
          </p:cNvSpPr>
          <p:nvPr>
            <p:ph type="title"/>
          </p:nvPr>
        </p:nvSpPr>
        <p:spPr>
          <a:xfrm>
            <a:off x="838200" y="179771"/>
            <a:ext cx="10515600" cy="1325563"/>
          </a:xfrm>
        </p:spPr>
        <p:txBody>
          <a:bodyPr>
            <a:normAutofit/>
          </a:bodyPr>
          <a:lstStyle/>
          <a:p>
            <a:pPr algn="ctr"/>
            <a:r>
              <a:rPr lang="en-US" sz="3600" b="1" dirty="0">
                <a:latin typeface="Arial" panose="020B0604020202020204" pitchFamily="34" charset="0"/>
                <a:cs typeface="Arial" panose="020B0604020202020204" pitchFamily="34" charset="0"/>
              </a:rPr>
              <a:t>How to study infection of the human brain?</a:t>
            </a:r>
          </a:p>
        </p:txBody>
      </p:sp>
      <p:pic>
        <p:nvPicPr>
          <p:cNvPr id="5" name="Picture 2">
            <a:extLst>
              <a:ext uri="{FF2B5EF4-FFF2-40B4-BE49-F238E27FC236}">
                <a16:creationId xmlns:a16="http://schemas.microsoft.com/office/drawing/2014/main" id="{20AC1B7F-67B0-31F7-9636-16F7EB3A7E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900" b="34860"/>
          <a:stretch/>
        </p:blipFill>
        <p:spPr bwMode="auto">
          <a:xfrm>
            <a:off x="172714" y="1700787"/>
            <a:ext cx="6954932" cy="3911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E06C5CBC-C3AF-F258-87CF-4B6A191D1939}"/>
              </a:ext>
            </a:extLst>
          </p:cNvPr>
          <p:cNvPicPr>
            <a:picLocks noChangeAspect="1"/>
          </p:cNvPicPr>
          <p:nvPr/>
        </p:nvPicPr>
        <p:blipFill>
          <a:blip r:embed="rId4"/>
          <a:stretch>
            <a:fillRect/>
          </a:stretch>
        </p:blipFill>
        <p:spPr>
          <a:xfrm>
            <a:off x="7329318" y="1210179"/>
            <a:ext cx="4609968" cy="3052686"/>
          </a:xfrm>
          <a:prstGeom prst="rect">
            <a:avLst/>
          </a:prstGeom>
        </p:spPr>
      </p:pic>
      <p:pic>
        <p:nvPicPr>
          <p:cNvPr id="6" name="Picture 5">
            <a:extLst>
              <a:ext uri="{FF2B5EF4-FFF2-40B4-BE49-F238E27FC236}">
                <a16:creationId xmlns:a16="http://schemas.microsoft.com/office/drawing/2014/main" id="{0D424A85-7C55-56EA-0F65-574806E47077}"/>
              </a:ext>
            </a:extLst>
          </p:cNvPr>
          <p:cNvPicPr>
            <a:picLocks noChangeAspect="1"/>
          </p:cNvPicPr>
          <p:nvPr/>
        </p:nvPicPr>
        <p:blipFill>
          <a:blip r:embed="rId5"/>
          <a:stretch>
            <a:fillRect/>
          </a:stretch>
        </p:blipFill>
        <p:spPr>
          <a:xfrm>
            <a:off x="7268901" y="4041963"/>
            <a:ext cx="4670385" cy="2685153"/>
          </a:xfrm>
          <a:prstGeom prst="rect">
            <a:avLst/>
          </a:prstGeom>
        </p:spPr>
      </p:pic>
      <p:sp>
        <p:nvSpPr>
          <p:cNvPr id="7" name="TextBox 6">
            <a:extLst>
              <a:ext uri="{FF2B5EF4-FFF2-40B4-BE49-F238E27FC236}">
                <a16:creationId xmlns:a16="http://schemas.microsoft.com/office/drawing/2014/main" id="{200CADCC-0741-77A5-EE1B-58E77190967B}"/>
              </a:ext>
            </a:extLst>
          </p:cNvPr>
          <p:cNvSpPr txBox="1"/>
          <p:nvPr/>
        </p:nvSpPr>
        <p:spPr>
          <a:xfrm>
            <a:off x="641090" y="6596311"/>
            <a:ext cx="6557183" cy="261610"/>
          </a:xfrm>
          <a:prstGeom prst="rect">
            <a:avLst/>
          </a:prstGeom>
          <a:noFill/>
        </p:spPr>
        <p:txBody>
          <a:bodyPr wrap="square">
            <a:spAutoFit/>
          </a:bodyPr>
          <a:lstStyle/>
          <a:p>
            <a:r>
              <a:rPr lang="en-US" sz="1100" b="1" dirty="0">
                <a:solidFill>
                  <a:srgbClr val="222222"/>
                </a:solidFill>
                <a:latin typeface="-apple-system"/>
              </a:rPr>
              <a:t>Human CNS barrier-forming organoids with cerebrospinal fluid production. Pellegrini</a:t>
            </a:r>
            <a:r>
              <a:rPr lang="en-US" sz="1100" b="1" i="0" dirty="0">
                <a:solidFill>
                  <a:srgbClr val="222222"/>
                </a:solidFill>
                <a:effectLst/>
                <a:latin typeface="-apple-system"/>
              </a:rPr>
              <a:t> et al. 2020</a:t>
            </a:r>
          </a:p>
        </p:txBody>
      </p:sp>
    </p:spTree>
    <p:extLst>
      <p:ext uri="{BB962C8B-B14F-4D97-AF65-F5344CB8AC3E}">
        <p14:creationId xmlns:p14="http://schemas.microsoft.com/office/powerpoint/2010/main" val="3549526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F81FCD-DDAE-F670-EA08-ACEBE1FECB2D}"/>
              </a:ext>
            </a:extLst>
          </p:cNvPr>
          <p:cNvSpPr>
            <a:spLocks noGrp="1"/>
          </p:cNvSpPr>
          <p:nvPr>
            <p:ph idx="1"/>
          </p:nvPr>
        </p:nvSpPr>
        <p:spPr>
          <a:xfrm>
            <a:off x="838200" y="1550308"/>
            <a:ext cx="10515600" cy="4351338"/>
          </a:xfrm>
        </p:spPr>
        <p:txBody>
          <a:bodyPr>
            <a:normAutofit fontScale="85000" lnSpcReduction="10000"/>
          </a:bodyPr>
          <a:lstStyle/>
          <a:p>
            <a:pPr marL="0" indent="0">
              <a:buNone/>
            </a:pPr>
            <a:r>
              <a:rPr lang="en-US" dirty="0"/>
              <a:t>A. Difference in infectivity for variants</a:t>
            </a:r>
          </a:p>
          <a:p>
            <a:pPr lvl="1"/>
            <a:r>
              <a:rPr lang="en-US" dirty="0"/>
              <a:t>How does % infection change with different SARS-CoV-2 variants?</a:t>
            </a:r>
          </a:p>
          <a:p>
            <a:pPr lvl="1"/>
            <a:endParaRPr lang="en-US" dirty="0"/>
          </a:p>
          <a:p>
            <a:pPr marL="0" indent="0">
              <a:buNone/>
            </a:pPr>
            <a:r>
              <a:rPr lang="en-US" dirty="0"/>
              <a:t>B. Persistence of virus and inflammation</a:t>
            </a:r>
          </a:p>
          <a:p>
            <a:pPr lvl="1"/>
            <a:r>
              <a:rPr lang="en-US" dirty="0"/>
              <a:t>How long do we observe mNeonGreen signal in organoids?</a:t>
            </a:r>
          </a:p>
          <a:p>
            <a:pPr lvl="1"/>
            <a:r>
              <a:rPr lang="en-US" dirty="0"/>
              <a:t>How long do we detect production of inflammatory molecules?</a:t>
            </a:r>
          </a:p>
          <a:p>
            <a:pPr marL="457200" lvl="1" indent="0">
              <a:buNone/>
            </a:pPr>
            <a:endParaRPr lang="en-US" dirty="0"/>
          </a:p>
          <a:p>
            <a:pPr marL="0" indent="0">
              <a:buNone/>
            </a:pPr>
            <a:r>
              <a:rPr lang="en-US" dirty="0"/>
              <a:t>C. Changes in brain cell expression profile</a:t>
            </a:r>
          </a:p>
          <a:p>
            <a:pPr lvl="1"/>
            <a:r>
              <a:rPr lang="en-US" dirty="0"/>
              <a:t>How does infection of the choroid plexus impact transcription in other cells in the brain?</a:t>
            </a:r>
          </a:p>
          <a:p>
            <a:pPr lvl="1"/>
            <a:endParaRPr lang="en-US" dirty="0"/>
          </a:p>
          <a:p>
            <a:pPr marL="0" indent="0">
              <a:buNone/>
            </a:pPr>
            <a:r>
              <a:rPr lang="en-US" dirty="0"/>
              <a:t>D. Viral adaptation to infection of brain cells</a:t>
            </a:r>
          </a:p>
          <a:p>
            <a:pPr lvl="1"/>
            <a:r>
              <a:rPr lang="en-US" dirty="0"/>
              <a:t>What viral genomic changes can we find through sequencing after growth in brain cells?</a:t>
            </a:r>
          </a:p>
          <a:p>
            <a:pPr marL="0" indent="0">
              <a:buNone/>
            </a:pPr>
            <a:endParaRPr lang="en-US" dirty="0"/>
          </a:p>
        </p:txBody>
      </p:sp>
      <p:sp>
        <p:nvSpPr>
          <p:cNvPr id="4" name="Title 1">
            <a:extLst>
              <a:ext uri="{FF2B5EF4-FFF2-40B4-BE49-F238E27FC236}">
                <a16:creationId xmlns:a16="http://schemas.microsoft.com/office/drawing/2014/main" id="{A7925373-63BE-9BA4-9A49-A3D5562426E9}"/>
              </a:ext>
            </a:extLst>
          </p:cNvPr>
          <p:cNvSpPr>
            <a:spLocks noGrp="1"/>
          </p:cNvSpPr>
          <p:nvPr>
            <p:ph type="title"/>
          </p:nvPr>
        </p:nvSpPr>
        <p:spPr>
          <a:xfrm>
            <a:off x="838200" y="396729"/>
            <a:ext cx="10515600" cy="1325563"/>
          </a:xfrm>
        </p:spPr>
        <p:txBody>
          <a:bodyPr>
            <a:normAutofit/>
          </a:bodyPr>
          <a:lstStyle/>
          <a:p>
            <a:pPr algn="ctr"/>
            <a:r>
              <a:rPr lang="en-US" sz="3600" b="1" dirty="0"/>
              <a:t>Aims</a:t>
            </a:r>
          </a:p>
        </p:txBody>
      </p:sp>
    </p:spTree>
    <p:extLst>
      <p:ext uri="{BB962C8B-B14F-4D97-AF65-F5344CB8AC3E}">
        <p14:creationId xmlns:p14="http://schemas.microsoft.com/office/powerpoint/2010/main" val="370841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phical user interface, application&#10;&#10;Description automatically generated">
            <a:extLst>
              <a:ext uri="{FF2B5EF4-FFF2-40B4-BE49-F238E27FC236}">
                <a16:creationId xmlns:a16="http://schemas.microsoft.com/office/drawing/2014/main" id="{C5D6D50A-5572-ED6C-56C5-5DE032A047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836" y="-277815"/>
            <a:ext cx="10773437" cy="7541406"/>
          </a:xfrm>
          <a:prstGeom prst="rect">
            <a:avLst/>
          </a:prstGeom>
        </p:spPr>
      </p:pic>
      <p:sp>
        <p:nvSpPr>
          <p:cNvPr id="3" name="TextBox 2">
            <a:extLst>
              <a:ext uri="{FF2B5EF4-FFF2-40B4-BE49-F238E27FC236}">
                <a16:creationId xmlns:a16="http://schemas.microsoft.com/office/drawing/2014/main" id="{09F80660-572A-169D-ECDF-D35003811706}"/>
              </a:ext>
            </a:extLst>
          </p:cNvPr>
          <p:cNvSpPr txBox="1"/>
          <p:nvPr/>
        </p:nvSpPr>
        <p:spPr>
          <a:xfrm>
            <a:off x="908420" y="670894"/>
            <a:ext cx="1041400" cy="769441"/>
          </a:xfrm>
          <a:prstGeom prst="rect">
            <a:avLst/>
          </a:prstGeom>
          <a:noFill/>
        </p:spPr>
        <p:txBody>
          <a:bodyPr wrap="square" rtlCol="0">
            <a:spAutoFit/>
          </a:bodyPr>
          <a:lstStyle/>
          <a:p>
            <a:r>
              <a:rPr lang="en-US" sz="4400" b="1" dirty="0"/>
              <a:t>A</a:t>
            </a:r>
          </a:p>
        </p:txBody>
      </p:sp>
      <p:sp>
        <p:nvSpPr>
          <p:cNvPr id="6" name="TextBox 5">
            <a:extLst>
              <a:ext uri="{FF2B5EF4-FFF2-40B4-BE49-F238E27FC236}">
                <a16:creationId xmlns:a16="http://schemas.microsoft.com/office/drawing/2014/main" id="{2151BF65-CFF1-88D1-E057-941354688379}"/>
              </a:ext>
            </a:extLst>
          </p:cNvPr>
          <p:cNvSpPr txBox="1"/>
          <p:nvPr/>
        </p:nvSpPr>
        <p:spPr>
          <a:xfrm>
            <a:off x="908420" y="4419251"/>
            <a:ext cx="1041400" cy="769441"/>
          </a:xfrm>
          <a:prstGeom prst="rect">
            <a:avLst/>
          </a:prstGeom>
          <a:noFill/>
        </p:spPr>
        <p:txBody>
          <a:bodyPr wrap="square" rtlCol="0">
            <a:spAutoFit/>
          </a:bodyPr>
          <a:lstStyle/>
          <a:p>
            <a:r>
              <a:rPr lang="en-US" sz="4400" b="1" dirty="0"/>
              <a:t>B</a:t>
            </a:r>
          </a:p>
        </p:txBody>
      </p:sp>
      <p:sp>
        <p:nvSpPr>
          <p:cNvPr id="5" name="TextBox 4">
            <a:extLst>
              <a:ext uri="{FF2B5EF4-FFF2-40B4-BE49-F238E27FC236}">
                <a16:creationId xmlns:a16="http://schemas.microsoft.com/office/drawing/2014/main" id="{2D9C8F7F-EA4F-525D-C18B-07DF2B141C5F}"/>
              </a:ext>
            </a:extLst>
          </p:cNvPr>
          <p:cNvSpPr txBox="1"/>
          <p:nvPr/>
        </p:nvSpPr>
        <p:spPr>
          <a:xfrm>
            <a:off x="5791440" y="5390710"/>
            <a:ext cx="7134426" cy="1384995"/>
          </a:xfrm>
          <a:prstGeom prst="rect">
            <a:avLst/>
          </a:prstGeom>
          <a:noFill/>
        </p:spPr>
        <p:txBody>
          <a:bodyPr wrap="square" rtlCol="0">
            <a:spAutoFit/>
          </a:bodyPr>
          <a:lstStyle/>
          <a:p>
            <a:r>
              <a:rPr lang="en-US" sz="2800" b="1" dirty="0"/>
              <a:t>A</a:t>
            </a:r>
            <a:r>
              <a:rPr lang="en-US" sz="2800" dirty="0"/>
              <a:t>. Difference in infectivity for variants</a:t>
            </a:r>
          </a:p>
          <a:p>
            <a:pPr marL="0" indent="0">
              <a:buNone/>
            </a:pPr>
            <a:r>
              <a:rPr lang="en-US" sz="2800" b="1" dirty="0"/>
              <a:t>B</a:t>
            </a:r>
            <a:r>
              <a:rPr lang="en-US" sz="2800" dirty="0"/>
              <a:t>. Persistence of virus and inflammation</a:t>
            </a:r>
          </a:p>
          <a:p>
            <a:pPr marL="0" indent="0">
              <a:buNone/>
            </a:pPr>
            <a:r>
              <a:rPr lang="en-US" sz="2800" b="1" dirty="0"/>
              <a:t>C. </a:t>
            </a:r>
            <a:r>
              <a:rPr lang="en-US" sz="2800" dirty="0"/>
              <a:t>Changes in brain cell expression profile</a:t>
            </a:r>
          </a:p>
        </p:txBody>
      </p:sp>
      <p:sp>
        <p:nvSpPr>
          <p:cNvPr id="7" name="TextBox 6">
            <a:extLst>
              <a:ext uri="{FF2B5EF4-FFF2-40B4-BE49-F238E27FC236}">
                <a16:creationId xmlns:a16="http://schemas.microsoft.com/office/drawing/2014/main" id="{A782A430-348E-7952-B6B3-A68A66C3B3AF}"/>
              </a:ext>
            </a:extLst>
          </p:cNvPr>
          <p:cNvSpPr txBox="1"/>
          <p:nvPr/>
        </p:nvSpPr>
        <p:spPr>
          <a:xfrm>
            <a:off x="9226625" y="2723447"/>
            <a:ext cx="1041400" cy="769441"/>
          </a:xfrm>
          <a:prstGeom prst="rect">
            <a:avLst/>
          </a:prstGeom>
          <a:noFill/>
        </p:spPr>
        <p:txBody>
          <a:bodyPr wrap="square" rtlCol="0">
            <a:spAutoFit/>
          </a:bodyPr>
          <a:lstStyle/>
          <a:p>
            <a:r>
              <a:rPr lang="en-US" sz="4400" b="1" dirty="0"/>
              <a:t>C</a:t>
            </a:r>
          </a:p>
        </p:txBody>
      </p:sp>
    </p:spTree>
    <p:extLst>
      <p:ext uri="{BB962C8B-B14F-4D97-AF65-F5344CB8AC3E}">
        <p14:creationId xmlns:p14="http://schemas.microsoft.com/office/powerpoint/2010/main" val="2545901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graphical user interface&#10;&#10;Description automatically generated">
            <a:extLst>
              <a:ext uri="{FF2B5EF4-FFF2-40B4-BE49-F238E27FC236}">
                <a16:creationId xmlns:a16="http://schemas.microsoft.com/office/drawing/2014/main" id="{CC0A0317-B0B1-77DD-19CA-0707F95A2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251" y="-1517079"/>
            <a:ext cx="11462821" cy="8023974"/>
          </a:xfrm>
          <a:prstGeom prst="rect">
            <a:avLst/>
          </a:prstGeom>
        </p:spPr>
      </p:pic>
      <p:sp>
        <p:nvSpPr>
          <p:cNvPr id="7" name="TextBox 6">
            <a:extLst>
              <a:ext uri="{FF2B5EF4-FFF2-40B4-BE49-F238E27FC236}">
                <a16:creationId xmlns:a16="http://schemas.microsoft.com/office/drawing/2014/main" id="{6E022B7B-7361-C6CD-B2E0-548D2AF55363}"/>
              </a:ext>
            </a:extLst>
          </p:cNvPr>
          <p:cNvSpPr txBox="1"/>
          <p:nvPr/>
        </p:nvSpPr>
        <p:spPr>
          <a:xfrm>
            <a:off x="3960557" y="3524960"/>
            <a:ext cx="1041400" cy="769441"/>
          </a:xfrm>
          <a:prstGeom prst="rect">
            <a:avLst/>
          </a:prstGeom>
          <a:noFill/>
        </p:spPr>
        <p:txBody>
          <a:bodyPr wrap="square" rtlCol="0">
            <a:spAutoFit/>
          </a:bodyPr>
          <a:lstStyle/>
          <a:p>
            <a:r>
              <a:rPr lang="en-US" sz="4400" b="1" dirty="0"/>
              <a:t>D</a:t>
            </a:r>
          </a:p>
        </p:txBody>
      </p:sp>
      <p:sp>
        <p:nvSpPr>
          <p:cNvPr id="5" name="TextBox 4">
            <a:extLst>
              <a:ext uri="{FF2B5EF4-FFF2-40B4-BE49-F238E27FC236}">
                <a16:creationId xmlns:a16="http://schemas.microsoft.com/office/drawing/2014/main" id="{2D9C8F7F-EA4F-525D-C18B-07DF2B141C5F}"/>
              </a:ext>
            </a:extLst>
          </p:cNvPr>
          <p:cNvSpPr txBox="1"/>
          <p:nvPr/>
        </p:nvSpPr>
        <p:spPr>
          <a:xfrm>
            <a:off x="2663686" y="5638657"/>
            <a:ext cx="7494606" cy="584775"/>
          </a:xfrm>
          <a:prstGeom prst="rect">
            <a:avLst/>
          </a:prstGeom>
          <a:noFill/>
        </p:spPr>
        <p:txBody>
          <a:bodyPr wrap="square" rtlCol="0">
            <a:spAutoFit/>
          </a:bodyPr>
          <a:lstStyle/>
          <a:p>
            <a:pPr marL="0" indent="0">
              <a:buNone/>
            </a:pPr>
            <a:r>
              <a:rPr lang="en-US" sz="3200" b="1" dirty="0"/>
              <a:t>D</a:t>
            </a:r>
            <a:r>
              <a:rPr lang="en-US" sz="3200" dirty="0"/>
              <a:t>. Viral adaptation to infection of brain cells</a:t>
            </a:r>
          </a:p>
        </p:txBody>
      </p:sp>
    </p:spTree>
    <p:extLst>
      <p:ext uri="{BB962C8B-B14F-4D97-AF65-F5344CB8AC3E}">
        <p14:creationId xmlns:p14="http://schemas.microsoft.com/office/powerpoint/2010/main" val="490869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16CA11EB-2B2C-4D51-B77A-0DB74759A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674" y="-412749"/>
            <a:ext cx="9779009" cy="6845306"/>
          </a:xfrm>
          <a:prstGeom prst="rect">
            <a:avLst/>
          </a:prstGeom>
        </p:spPr>
      </p:pic>
      <p:sp>
        <p:nvSpPr>
          <p:cNvPr id="2" name="TextBox 1">
            <a:extLst>
              <a:ext uri="{FF2B5EF4-FFF2-40B4-BE49-F238E27FC236}">
                <a16:creationId xmlns:a16="http://schemas.microsoft.com/office/drawing/2014/main" id="{EB03D9F2-0F2A-DE7A-7F16-B0E7AE3DE9BC}"/>
              </a:ext>
            </a:extLst>
          </p:cNvPr>
          <p:cNvSpPr txBox="1"/>
          <p:nvPr/>
        </p:nvSpPr>
        <p:spPr>
          <a:xfrm>
            <a:off x="4937493" y="2302018"/>
            <a:ext cx="3555369" cy="707886"/>
          </a:xfrm>
          <a:prstGeom prst="rect">
            <a:avLst/>
          </a:prstGeom>
          <a:noFill/>
        </p:spPr>
        <p:txBody>
          <a:bodyPr wrap="square" rtlCol="0">
            <a:spAutoFit/>
          </a:bodyPr>
          <a:lstStyle/>
          <a:p>
            <a:pPr algn="ctr"/>
            <a:r>
              <a:rPr lang="en-US" sz="4000" dirty="0">
                <a:solidFill>
                  <a:srgbClr val="FF0000"/>
                </a:solidFill>
                <a:latin typeface="Arial" panose="020B0604020202020204" pitchFamily="34" charset="0"/>
                <a:cs typeface="Arial" panose="020B0604020202020204" pitchFamily="34" charset="0"/>
              </a:rPr>
              <a:t>FINDINGS?</a:t>
            </a:r>
          </a:p>
        </p:txBody>
      </p:sp>
    </p:spTree>
    <p:extLst>
      <p:ext uri="{BB962C8B-B14F-4D97-AF65-F5344CB8AC3E}">
        <p14:creationId xmlns:p14="http://schemas.microsoft.com/office/powerpoint/2010/main" val="163642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FA750-B38B-47A6-9119-1C798375900C}"/>
              </a:ext>
            </a:extLst>
          </p:cNvPr>
          <p:cNvSpPr>
            <a:spLocks noGrp="1"/>
          </p:cNvSpPr>
          <p:nvPr>
            <p:ph type="title"/>
          </p:nvPr>
        </p:nvSpPr>
        <p:spPr>
          <a:xfrm>
            <a:off x="838200" y="356972"/>
            <a:ext cx="10515600" cy="1325563"/>
          </a:xfrm>
        </p:spPr>
        <p:txBody>
          <a:bodyPr>
            <a:normAutofit/>
          </a:bodyPr>
          <a:lstStyle/>
          <a:p>
            <a:pPr algn="ctr"/>
            <a:r>
              <a:rPr lang="en-US" sz="3600" b="1" dirty="0">
                <a:latin typeface="Arial" panose="020B0604020202020204" pitchFamily="34" charset="0"/>
                <a:cs typeface="Arial" panose="020B0604020202020204" pitchFamily="34" charset="0"/>
              </a:rPr>
              <a:t>How is this translational?</a:t>
            </a:r>
          </a:p>
        </p:txBody>
      </p:sp>
      <p:graphicFrame>
        <p:nvGraphicFramePr>
          <p:cNvPr id="7" name="Table 6">
            <a:extLst>
              <a:ext uri="{FF2B5EF4-FFF2-40B4-BE49-F238E27FC236}">
                <a16:creationId xmlns:a16="http://schemas.microsoft.com/office/drawing/2014/main" id="{21C6EBFC-BA76-FF89-FA6B-430EE7AA3EF7}"/>
              </a:ext>
            </a:extLst>
          </p:cNvPr>
          <p:cNvGraphicFramePr>
            <a:graphicFrameLocks noGrp="1"/>
          </p:cNvGraphicFramePr>
          <p:nvPr>
            <p:extLst>
              <p:ext uri="{D42A27DB-BD31-4B8C-83A1-F6EECF244321}">
                <p14:modId xmlns:p14="http://schemas.microsoft.com/office/powerpoint/2010/main" val="1549122865"/>
              </p:ext>
            </p:extLst>
          </p:nvPr>
        </p:nvGraphicFramePr>
        <p:xfrm>
          <a:off x="627742" y="1703184"/>
          <a:ext cx="10936516" cy="4351338"/>
        </p:xfrm>
        <a:graphic>
          <a:graphicData uri="http://schemas.openxmlformats.org/drawingml/2006/table">
            <a:tbl>
              <a:tblPr>
                <a:tableStyleId>{5C22544A-7EE6-4342-B048-85BDC9FD1C3A}</a:tableStyleId>
              </a:tblPr>
              <a:tblGrid>
                <a:gridCol w="5468258">
                  <a:extLst>
                    <a:ext uri="{9D8B030D-6E8A-4147-A177-3AD203B41FA5}">
                      <a16:colId xmlns:a16="http://schemas.microsoft.com/office/drawing/2014/main" val="406266483"/>
                    </a:ext>
                  </a:extLst>
                </a:gridCol>
                <a:gridCol w="5468258">
                  <a:extLst>
                    <a:ext uri="{9D8B030D-6E8A-4147-A177-3AD203B41FA5}">
                      <a16:colId xmlns:a16="http://schemas.microsoft.com/office/drawing/2014/main" val="210637067"/>
                    </a:ext>
                  </a:extLst>
                </a:gridCol>
              </a:tblGrid>
              <a:tr h="870419">
                <a:tc>
                  <a:txBody>
                    <a:bodyPr/>
                    <a:lstStyle/>
                    <a:p>
                      <a:pPr algn="l" rtl="0" fontAlgn="ctr"/>
                      <a:r>
                        <a:rPr lang="en-US" sz="2000" b="1" u="none" strike="noStrike" dirty="0">
                          <a:effectLst/>
                          <a:latin typeface="Arial" panose="020B0604020202020204" pitchFamily="34" charset="0"/>
                          <a:cs typeface="Arial" panose="020B0604020202020204" pitchFamily="34" charset="0"/>
                        </a:rPr>
                        <a:t> A. Difference in infectivity for variants</a:t>
                      </a:r>
                      <a:endParaRPr lang="en-US" sz="2000" b="1" i="0" u="none" strike="noStrike" dirty="0">
                        <a:solidFill>
                          <a:srgbClr val="000000"/>
                        </a:solidFill>
                        <a:effectLst/>
                        <a:latin typeface="Arial" panose="020B0604020202020204" pitchFamily="34" charset="0"/>
                        <a:cs typeface="Arial" panose="020B0604020202020204" pitchFamily="34" charset="0"/>
                      </a:endParaRPr>
                    </a:p>
                  </a:txBody>
                  <a:tcPr marL="755" marR="755" marT="755" marB="0" anchor="ctr"/>
                </a:tc>
                <a:tc>
                  <a:txBody>
                    <a:bodyPr/>
                    <a:lstStyle/>
                    <a:p>
                      <a:pPr algn="ctr" rtl="0" fontAlgn="ctr"/>
                      <a:r>
                        <a:rPr lang="en-US" sz="2400" u="none" strike="noStrike" dirty="0">
                          <a:effectLst/>
                          <a:latin typeface="Arial" panose="020B0604020202020204" pitchFamily="34" charset="0"/>
                          <a:cs typeface="Arial" panose="020B0604020202020204" pitchFamily="34" charset="0"/>
                        </a:rPr>
                        <a:t>Incidence of Neuro or Long COVID</a:t>
                      </a:r>
                      <a:endParaRPr lang="en-US" sz="2400" b="0" i="0" u="none" strike="noStrike" dirty="0">
                        <a:solidFill>
                          <a:srgbClr val="000000"/>
                        </a:solidFill>
                        <a:effectLst/>
                        <a:latin typeface="Arial" panose="020B0604020202020204" pitchFamily="34" charset="0"/>
                        <a:cs typeface="Arial" panose="020B0604020202020204" pitchFamily="34" charset="0"/>
                      </a:endParaRPr>
                    </a:p>
                  </a:txBody>
                  <a:tcPr marL="755" marR="755" marT="755" marB="0" anchor="ctr"/>
                </a:tc>
                <a:extLst>
                  <a:ext uri="{0D108BD9-81ED-4DB2-BD59-A6C34878D82A}">
                    <a16:rowId xmlns:a16="http://schemas.microsoft.com/office/drawing/2014/main" val="3389937314"/>
                  </a:ext>
                </a:extLst>
              </a:tr>
              <a:tr h="1392217">
                <a:tc>
                  <a:txBody>
                    <a:bodyPr/>
                    <a:lstStyle/>
                    <a:p>
                      <a:pPr algn="l" rtl="0" fontAlgn="ctr"/>
                      <a:r>
                        <a:rPr lang="en-US" sz="2000" b="1" u="none" strike="noStrike" dirty="0">
                          <a:effectLst/>
                          <a:latin typeface="Arial" panose="020B0604020202020204" pitchFamily="34" charset="0"/>
                          <a:cs typeface="Arial" panose="020B0604020202020204" pitchFamily="34" charset="0"/>
                        </a:rPr>
                        <a:t> B. Persistence of virus and inflammation</a:t>
                      </a:r>
                      <a:endParaRPr lang="en-US" sz="2000" b="1" i="0" u="none" strike="noStrike" dirty="0">
                        <a:solidFill>
                          <a:srgbClr val="000000"/>
                        </a:solidFill>
                        <a:effectLst/>
                        <a:latin typeface="Arial" panose="020B0604020202020204" pitchFamily="34" charset="0"/>
                        <a:cs typeface="Arial" panose="020B0604020202020204" pitchFamily="34" charset="0"/>
                      </a:endParaRPr>
                    </a:p>
                  </a:txBody>
                  <a:tcPr marL="755" marR="755" marT="755" marB="0" anchor="ctr"/>
                </a:tc>
                <a:tc>
                  <a:txBody>
                    <a:bodyPr/>
                    <a:lstStyle/>
                    <a:p>
                      <a:pPr algn="ctr" rtl="0" fontAlgn="ctr"/>
                      <a:r>
                        <a:rPr lang="en-US" sz="2400" u="none" strike="noStrike" dirty="0">
                          <a:effectLst/>
                          <a:latin typeface="Arial" panose="020B0604020202020204" pitchFamily="34" charset="0"/>
                          <a:cs typeface="Arial" panose="020B0604020202020204" pitchFamily="34" charset="0"/>
                        </a:rPr>
                        <a:t>Antivirals vs immuno-modulatory drugs</a:t>
                      </a:r>
                      <a:endParaRPr lang="en-US" sz="2400" b="0" i="0" u="none" strike="noStrike" dirty="0">
                        <a:solidFill>
                          <a:srgbClr val="000000"/>
                        </a:solidFill>
                        <a:effectLst/>
                        <a:latin typeface="Arial" panose="020B0604020202020204" pitchFamily="34" charset="0"/>
                        <a:cs typeface="Arial" panose="020B0604020202020204" pitchFamily="34" charset="0"/>
                      </a:endParaRPr>
                    </a:p>
                  </a:txBody>
                  <a:tcPr marL="755" marR="755" marT="755" marB="0" anchor="ctr"/>
                </a:tc>
                <a:extLst>
                  <a:ext uri="{0D108BD9-81ED-4DB2-BD59-A6C34878D82A}">
                    <a16:rowId xmlns:a16="http://schemas.microsoft.com/office/drawing/2014/main" val="3737978197"/>
                  </a:ext>
                </a:extLst>
              </a:tr>
              <a:tr h="1044351">
                <a:tc>
                  <a:txBody>
                    <a:bodyPr/>
                    <a:lstStyle/>
                    <a:p>
                      <a:pPr algn="l" rtl="0" fontAlgn="ctr"/>
                      <a:r>
                        <a:rPr lang="en-US" sz="2000" b="1" u="none" strike="noStrike" dirty="0">
                          <a:effectLst/>
                          <a:latin typeface="Arial" panose="020B0604020202020204" pitchFamily="34" charset="0"/>
                          <a:cs typeface="Arial" panose="020B0604020202020204" pitchFamily="34" charset="0"/>
                        </a:rPr>
                        <a:t> C. Changes in brain cell expression profile</a:t>
                      </a:r>
                      <a:endParaRPr lang="en-US" sz="2000" b="1" i="0" u="none" strike="noStrike" dirty="0">
                        <a:solidFill>
                          <a:srgbClr val="000000"/>
                        </a:solidFill>
                        <a:effectLst/>
                        <a:latin typeface="Arial" panose="020B0604020202020204" pitchFamily="34" charset="0"/>
                        <a:cs typeface="Arial" panose="020B0604020202020204" pitchFamily="34" charset="0"/>
                      </a:endParaRPr>
                    </a:p>
                  </a:txBody>
                  <a:tcPr marL="755" marR="755" marT="755" marB="0" anchor="ctr"/>
                </a:tc>
                <a:tc>
                  <a:txBody>
                    <a:bodyPr/>
                    <a:lstStyle/>
                    <a:p>
                      <a:pPr algn="ctr" rtl="0" fontAlgn="ctr"/>
                      <a:r>
                        <a:rPr lang="en-US" sz="2400" u="none" strike="noStrike" dirty="0">
                          <a:effectLst/>
                          <a:latin typeface="Arial" panose="020B0604020202020204" pitchFamily="34" charset="0"/>
                          <a:cs typeface="Arial" panose="020B0604020202020204" pitchFamily="34" charset="0"/>
                        </a:rPr>
                        <a:t>Specific pathways</a:t>
                      </a:r>
                      <a:endParaRPr lang="en-US" sz="2400" b="0" i="0" u="none" strike="noStrike" dirty="0">
                        <a:solidFill>
                          <a:srgbClr val="000000"/>
                        </a:solidFill>
                        <a:effectLst/>
                        <a:latin typeface="Arial" panose="020B0604020202020204" pitchFamily="34" charset="0"/>
                        <a:cs typeface="Arial" panose="020B0604020202020204" pitchFamily="34" charset="0"/>
                      </a:endParaRPr>
                    </a:p>
                  </a:txBody>
                  <a:tcPr marL="755" marR="755" marT="755" marB="0" anchor="ctr"/>
                </a:tc>
                <a:extLst>
                  <a:ext uri="{0D108BD9-81ED-4DB2-BD59-A6C34878D82A}">
                    <a16:rowId xmlns:a16="http://schemas.microsoft.com/office/drawing/2014/main" val="3082821844"/>
                  </a:ext>
                </a:extLst>
              </a:tr>
              <a:tr h="1044351">
                <a:tc>
                  <a:txBody>
                    <a:bodyPr/>
                    <a:lstStyle/>
                    <a:p>
                      <a:pPr algn="l" rtl="0" fontAlgn="ctr"/>
                      <a:r>
                        <a:rPr lang="en-US" sz="2000" b="1" u="none" strike="noStrike" dirty="0">
                          <a:effectLst/>
                          <a:latin typeface="Arial" panose="020B0604020202020204" pitchFamily="34" charset="0"/>
                          <a:cs typeface="Arial" panose="020B0604020202020204" pitchFamily="34" charset="0"/>
                        </a:rPr>
                        <a:t> D. Viral adaptation to infection of brain </a:t>
                      </a:r>
                    </a:p>
                    <a:p>
                      <a:pPr algn="l" rtl="0" fontAlgn="ctr"/>
                      <a:r>
                        <a:rPr lang="en-US" sz="2000" b="1" u="none" strike="noStrike" dirty="0">
                          <a:effectLst/>
                          <a:latin typeface="Arial" panose="020B0604020202020204" pitchFamily="34" charset="0"/>
                          <a:cs typeface="Arial" panose="020B0604020202020204" pitchFamily="34" charset="0"/>
                        </a:rPr>
                        <a:t>     cells</a:t>
                      </a:r>
                      <a:endParaRPr lang="en-US" sz="2000" b="1" i="0" u="none" strike="noStrike" dirty="0">
                        <a:solidFill>
                          <a:srgbClr val="000000"/>
                        </a:solidFill>
                        <a:effectLst/>
                        <a:latin typeface="Arial" panose="020B0604020202020204" pitchFamily="34" charset="0"/>
                        <a:cs typeface="Arial" panose="020B0604020202020204" pitchFamily="34" charset="0"/>
                      </a:endParaRPr>
                    </a:p>
                  </a:txBody>
                  <a:tcPr marL="755" marR="755" marT="755" marB="0" anchor="ctr"/>
                </a:tc>
                <a:tc>
                  <a:txBody>
                    <a:bodyPr/>
                    <a:lstStyle/>
                    <a:p>
                      <a:pPr algn="ctr" rtl="0" fontAlgn="ctr"/>
                      <a:r>
                        <a:rPr lang="en-US" sz="2400" u="none" strike="noStrike" dirty="0">
                          <a:effectLst/>
                          <a:latin typeface="Arial" panose="020B0604020202020204" pitchFamily="34" charset="0"/>
                          <a:cs typeface="Arial" panose="020B0604020202020204" pitchFamily="34" charset="0"/>
                        </a:rPr>
                        <a:t>Possibility of increased virulence</a:t>
                      </a:r>
                      <a:endParaRPr lang="en-US" sz="2400" b="0" i="0" u="none" strike="noStrike" dirty="0">
                        <a:solidFill>
                          <a:srgbClr val="000000"/>
                        </a:solidFill>
                        <a:effectLst/>
                        <a:latin typeface="Arial" panose="020B0604020202020204" pitchFamily="34" charset="0"/>
                        <a:cs typeface="Arial" panose="020B0604020202020204" pitchFamily="34" charset="0"/>
                      </a:endParaRPr>
                    </a:p>
                  </a:txBody>
                  <a:tcPr marL="755" marR="755" marT="755" marB="0" anchor="ctr"/>
                </a:tc>
                <a:extLst>
                  <a:ext uri="{0D108BD9-81ED-4DB2-BD59-A6C34878D82A}">
                    <a16:rowId xmlns:a16="http://schemas.microsoft.com/office/drawing/2014/main" val="3612711812"/>
                  </a:ext>
                </a:extLst>
              </a:tr>
            </a:tbl>
          </a:graphicData>
        </a:graphic>
      </p:graphicFrame>
    </p:spTree>
    <p:extLst>
      <p:ext uri="{BB962C8B-B14F-4D97-AF65-F5344CB8AC3E}">
        <p14:creationId xmlns:p14="http://schemas.microsoft.com/office/powerpoint/2010/main" val="4092326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F81FCD-DDAE-F670-EA08-ACEBE1FECB2D}"/>
              </a:ext>
            </a:extLst>
          </p:cNvPr>
          <p:cNvSpPr>
            <a:spLocks noGrp="1"/>
          </p:cNvSpPr>
          <p:nvPr>
            <p:ph idx="1"/>
          </p:nvPr>
        </p:nvSpPr>
        <p:spPr>
          <a:xfrm>
            <a:off x="838200" y="1550308"/>
            <a:ext cx="10515600" cy="4351338"/>
          </a:xfrm>
        </p:spPr>
        <p:txBody>
          <a:bodyPr>
            <a:normAutofit lnSpcReduction="10000"/>
          </a:bodyPr>
          <a:lstStyle/>
          <a:p>
            <a:pPr marL="0" indent="0" algn="ctr">
              <a:lnSpc>
                <a:spcPct val="150000"/>
              </a:lnSpc>
              <a:buNone/>
            </a:pPr>
            <a:r>
              <a:rPr lang="en-US" sz="4400" dirty="0"/>
              <a:t>A. General Background</a:t>
            </a:r>
          </a:p>
          <a:p>
            <a:pPr marL="0" indent="0" algn="ctr">
              <a:lnSpc>
                <a:spcPct val="150000"/>
              </a:lnSpc>
              <a:buNone/>
            </a:pPr>
            <a:r>
              <a:rPr lang="en-US" sz="4400" dirty="0"/>
              <a:t>B. SARS-CoV-2 in the Brain</a:t>
            </a:r>
          </a:p>
          <a:p>
            <a:pPr marL="0" indent="0" algn="ctr">
              <a:lnSpc>
                <a:spcPct val="150000"/>
              </a:lnSpc>
              <a:buNone/>
            </a:pPr>
            <a:r>
              <a:rPr lang="en-US" sz="4400" dirty="0"/>
              <a:t>C. Experiments</a:t>
            </a:r>
          </a:p>
          <a:p>
            <a:pPr marL="0" indent="0" algn="ctr">
              <a:lnSpc>
                <a:spcPct val="150000"/>
              </a:lnSpc>
              <a:buNone/>
            </a:pPr>
            <a:r>
              <a:rPr lang="en-US" sz="4400" dirty="0"/>
              <a:t>D. Takeaway</a:t>
            </a:r>
          </a:p>
        </p:txBody>
      </p:sp>
      <p:sp>
        <p:nvSpPr>
          <p:cNvPr id="4" name="Title 1">
            <a:extLst>
              <a:ext uri="{FF2B5EF4-FFF2-40B4-BE49-F238E27FC236}">
                <a16:creationId xmlns:a16="http://schemas.microsoft.com/office/drawing/2014/main" id="{A7925373-63BE-9BA4-9A49-A3D5562426E9}"/>
              </a:ext>
            </a:extLst>
          </p:cNvPr>
          <p:cNvSpPr>
            <a:spLocks noGrp="1"/>
          </p:cNvSpPr>
          <p:nvPr>
            <p:ph type="title"/>
          </p:nvPr>
        </p:nvSpPr>
        <p:spPr>
          <a:xfrm>
            <a:off x="838200" y="396729"/>
            <a:ext cx="10515600" cy="1325563"/>
          </a:xfrm>
        </p:spPr>
        <p:txBody>
          <a:bodyPr>
            <a:normAutofit/>
          </a:bodyPr>
          <a:lstStyle/>
          <a:p>
            <a:pPr algn="ctr"/>
            <a:r>
              <a:rPr lang="en-US" sz="4800" b="1" dirty="0"/>
              <a:t>Overview</a:t>
            </a:r>
          </a:p>
        </p:txBody>
      </p:sp>
    </p:spTree>
    <p:extLst>
      <p:ext uri="{BB962C8B-B14F-4D97-AF65-F5344CB8AC3E}">
        <p14:creationId xmlns:p14="http://schemas.microsoft.com/office/powerpoint/2010/main" val="191328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FA750-B38B-47A6-9119-1C798375900C}"/>
              </a:ext>
            </a:extLst>
          </p:cNvPr>
          <p:cNvSpPr>
            <a:spLocks noGrp="1"/>
          </p:cNvSpPr>
          <p:nvPr>
            <p:ph type="title"/>
          </p:nvPr>
        </p:nvSpPr>
        <p:spPr>
          <a:xfrm>
            <a:off x="419100" y="2706632"/>
            <a:ext cx="11353800" cy="1325563"/>
          </a:xfrm>
        </p:spPr>
        <p:txBody>
          <a:bodyPr>
            <a:noAutofit/>
          </a:bodyPr>
          <a:lstStyle/>
          <a:p>
            <a:pPr algn="ctr"/>
            <a:r>
              <a:rPr lang="en-US" sz="5400" b="1" dirty="0">
                <a:latin typeface="Arial" panose="020B0604020202020204" pitchFamily="34" charset="0"/>
                <a:cs typeface="Arial" panose="020B0604020202020204" pitchFamily="34" charset="0"/>
              </a:rPr>
              <a:t>Summary</a:t>
            </a:r>
          </a:p>
        </p:txBody>
      </p:sp>
    </p:spTree>
    <p:extLst>
      <p:ext uri="{BB962C8B-B14F-4D97-AF65-F5344CB8AC3E}">
        <p14:creationId xmlns:p14="http://schemas.microsoft.com/office/powerpoint/2010/main" val="3750376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056B42-A292-C4FB-C402-3837383310D4}"/>
              </a:ext>
            </a:extLst>
          </p:cNvPr>
          <p:cNvSpPr txBox="1"/>
          <p:nvPr/>
        </p:nvSpPr>
        <p:spPr>
          <a:xfrm>
            <a:off x="8636619" y="6596390"/>
            <a:ext cx="5101025" cy="261610"/>
          </a:xfrm>
          <a:prstGeom prst="rect">
            <a:avLst/>
          </a:prstGeom>
          <a:noFill/>
        </p:spPr>
        <p:txBody>
          <a:bodyPr wrap="square">
            <a:spAutoFit/>
          </a:bodyPr>
          <a:lstStyle/>
          <a:p>
            <a:r>
              <a:rPr lang="en-US" sz="1100" b="1" dirty="0">
                <a:solidFill>
                  <a:srgbClr val="222222"/>
                </a:solidFill>
                <a:latin typeface="-apple-system"/>
              </a:rPr>
              <a:t>The neurobiology of long COVID. </a:t>
            </a:r>
            <a:r>
              <a:rPr lang="en-US" sz="1100" b="1" i="0" dirty="0" err="1">
                <a:solidFill>
                  <a:srgbClr val="222222"/>
                </a:solidFill>
                <a:effectLst/>
                <a:latin typeface="-apple-system"/>
              </a:rPr>
              <a:t>Monje</a:t>
            </a:r>
            <a:r>
              <a:rPr lang="en-US" sz="1100" b="1" i="0" dirty="0">
                <a:solidFill>
                  <a:srgbClr val="222222"/>
                </a:solidFill>
                <a:effectLst/>
                <a:latin typeface="-apple-system"/>
              </a:rPr>
              <a:t> and Iwasaki 2022</a:t>
            </a:r>
          </a:p>
        </p:txBody>
      </p:sp>
      <p:pic>
        <p:nvPicPr>
          <p:cNvPr id="3" name="Picture 2">
            <a:extLst>
              <a:ext uri="{FF2B5EF4-FFF2-40B4-BE49-F238E27FC236}">
                <a16:creationId xmlns:a16="http://schemas.microsoft.com/office/drawing/2014/main" id="{29CC57F9-775A-7C56-9BBC-80A55EC4BD12}"/>
              </a:ext>
            </a:extLst>
          </p:cNvPr>
          <p:cNvPicPr>
            <a:picLocks noChangeAspect="1"/>
          </p:cNvPicPr>
          <p:nvPr/>
        </p:nvPicPr>
        <p:blipFill>
          <a:blip r:embed="rId3"/>
          <a:stretch>
            <a:fillRect/>
          </a:stretch>
        </p:blipFill>
        <p:spPr>
          <a:xfrm>
            <a:off x="712806" y="308872"/>
            <a:ext cx="10624896" cy="6240255"/>
          </a:xfrm>
          <a:prstGeom prst="rect">
            <a:avLst/>
          </a:prstGeom>
        </p:spPr>
      </p:pic>
      <p:sp>
        <p:nvSpPr>
          <p:cNvPr id="2" name="Rectangle 1">
            <a:extLst>
              <a:ext uri="{FF2B5EF4-FFF2-40B4-BE49-F238E27FC236}">
                <a16:creationId xmlns:a16="http://schemas.microsoft.com/office/drawing/2014/main" id="{0F62DB31-4F83-2415-EDE3-845C37AFDABA}"/>
              </a:ext>
            </a:extLst>
          </p:cNvPr>
          <p:cNvSpPr/>
          <p:nvPr/>
        </p:nvSpPr>
        <p:spPr>
          <a:xfrm>
            <a:off x="684870" y="4095415"/>
            <a:ext cx="10822259" cy="2453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765A1C8-33E5-E307-F6C0-6D325BE51AE0}"/>
              </a:ext>
            </a:extLst>
          </p:cNvPr>
          <p:cNvSpPr/>
          <p:nvPr/>
        </p:nvSpPr>
        <p:spPr>
          <a:xfrm>
            <a:off x="3035299" y="4356100"/>
            <a:ext cx="2057401" cy="2240290"/>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F430673-ACF7-70C0-830E-C77E7697484D}"/>
              </a:ext>
            </a:extLst>
          </p:cNvPr>
          <p:cNvSpPr/>
          <p:nvPr/>
        </p:nvSpPr>
        <p:spPr>
          <a:xfrm>
            <a:off x="3306977" y="4863029"/>
            <a:ext cx="1514044" cy="191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417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F81FCD-DDAE-F670-EA08-ACEBE1FECB2D}"/>
              </a:ext>
            </a:extLst>
          </p:cNvPr>
          <p:cNvSpPr>
            <a:spLocks noGrp="1"/>
          </p:cNvSpPr>
          <p:nvPr>
            <p:ph idx="1"/>
          </p:nvPr>
        </p:nvSpPr>
        <p:spPr>
          <a:xfrm>
            <a:off x="838200" y="649278"/>
            <a:ext cx="10515600" cy="5424352"/>
          </a:xfrm>
        </p:spPr>
        <p:txBody>
          <a:bodyPr>
            <a:normAutofit fontScale="92500" lnSpcReduction="10000"/>
          </a:bodyPr>
          <a:lstStyle/>
          <a:p>
            <a:pPr>
              <a:lnSpc>
                <a:spcPct val="150000"/>
              </a:lnSpc>
            </a:pPr>
            <a:r>
              <a:rPr lang="en-US" sz="3600" dirty="0"/>
              <a:t>Viruses in the CNS have a disease burden much greater than just severe acute illness</a:t>
            </a:r>
          </a:p>
          <a:p>
            <a:pPr>
              <a:lnSpc>
                <a:spcPct val="150000"/>
              </a:lnSpc>
            </a:pPr>
            <a:r>
              <a:rPr lang="en-US" sz="3600" dirty="0"/>
              <a:t>Prevailing hypotheses of Long COVID involve multiple organ systems and defects</a:t>
            </a:r>
          </a:p>
          <a:p>
            <a:pPr>
              <a:lnSpc>
                <a:spcPct val="150000"/>
              </a:lnSpc>
            </a:pPr>
            <a:r>
              <a:rPr lang="en-US" sz="3600" dirty="0"/>
              <a:t>Organoids are powerful and complement other tools</a:t>
            </a:r>
          </a:p>
          <a:p>
            <a:pPr>
              <a:lnSpc>
                <a:spcPct val="150000"/>
              </a:lnSpc>
            </a:pPr>
            <a:r>
              <a:rPr lang="en-US" sz="3600" dirty="0"/>
              <a:t>The immune system is heavily involved in brain disease and homeostasis – Long COVID is no exception</a:t>
            </a:r>
          </a:p>
        </p:txBody>
      </p:sp>
    </p:spTree>
    <p:extLst>
      <p:ext uri="{BB962C8B-B14F-4D97-AF65-F5344CB8AC3E}">
        <p14:creationId xmlns:p14="http://schemas.microsoft.com/office/powerpoint/2010/main" val="191125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CCF16C-2012-B5B7-64A7-F4D7CC550B1B}"/>
              </a:ext>
            </a:extLst>
          </p:cNvPr>
          <p:cNvSpPr txBox="1"/>
          <p:nvPr/>
        </p:nvSpPr>
        <p:spPr>
          <a:xfrm>
            <a:off x="5023624" y="591016"/>
            <a:ext cx="5748453" cy="5909310"/>
          </a:xfrm>
          <a:prstGeom prst="rect">
            <a:avLst/>
          </a:prstGeom>
          <a:noFill/>
        </p:spPr>
        <p:txBody>
          <a:bodyPr wrap="square" rtlCol="0">
            <a:spAutoFit/>
          </a:bodyPr>
          <a:lstStyle/>
          <a:p>
            <a:r>
              <a:rPr lang="en-US" sz="2000" b="1" u="sng" dirty="0"/>
              <a:t>Dr. Pei-Yong Shi Lab				</a:t>
            </a:r>
          </a:p>
          <a:p>
            <a:r>
              <a:rPr lang="en-US" sz="2000" dirty="0"/>
              <a:t>Dr. Xuping Xie</a:t>
            </a:r>
          </a:p>
          <a:p>
            <a:r>
              <a:rPr lang="en-US" sz="2000" dirty="0"/>
              <a:t>Dr. Jing Zou</a:t>
            </a:r>
          </a:p>
          <a:p>
            <a:r>
              <a:rPr lang="en-US" sz="2000" dirty="0"/>
              <a:t>Dr. Hongjie Xie</a:t>
            </a:r>
          </a:p>
          <a:p>
            <a:r>
              <a:rPr lang="en-US" sz="2000" dirty="0"/>
              <a:t>Dr. Chaitanya Kurhade</a:t>
            </a:r>
          </a:p>
          <a:p>
            <a:r>
              <a:rPr lang="en-US" sz="2000" dirty="0"/>
              <a:t>Dr. Birte Kalveram</a:t>
            </a:r>
          </a:p>
          <a:p>
            <a:r>
              <a:rPr lang="en-US" sz="2000" dirty="0"/>
              <a:t>Dr. Yan Wang</a:t>
            </a:r>
          </a:p>
          <a:p>
            <a:r>
              <a:rPr lang="en-US" sz="2000" dirty="0"/>
              <a:t>Dr. Long Sun</a:t>
            </a:r>
          </a:p>
          <a:p>
            <a:r>
              <a:rPr lang="en-US" sz="2000" dirty="0"/>
              <a:t>Dr. </a:t>
            </a:r>
            <a:r>
              <a:rPr lang="en-US" sz="2000" dirty="0" err="1"/>
              <a:t>Yanping</a:t>
            </a:r>
            <a:r>
              <a:rPr lang="en-US" sz="2000" dirty="0"/>
              <a:t> Hu</a:t>
            </a:r>
          </a:p>
          <a:p>
            <a:endParaRPr lang="en-US" sz="2000" dirty="0"/>
          </a:p>
          <a:p>
            <a:endParaRPr lang="en-US" sz="2000" b="1" dirty="0"/>
          </a:p>
          <a:p>
            <a:r>
              <a:rPr lang="en-US" sz="2000" b="1" u="sng" dirty="0"/>
              <a:t>Dr. Hongjun Song Lab	</a:t>
            </a:r>
          </a:p>
          <a:p>
            <a:r>
              <a:rPr lang="en-US" sz="2000" dirty="0"/>
              <a:t>Dr. Zhijian Zhang</a:t>
            </a:r>
          </a:p>
          <a:p>
            <a:endParaRPr lang="en-US" sz="2000" dirty="0"/>
          </a:p>
          <a:p>
            <a:r>
              <a:rPr lang="en-US" sz="2000" b="1" u="sng" dirty="0"/>
              <a:t>Dr. </a:t>
            </a:r>
            <a:r>
              <a:rPr lang="en-US" sz="2000" b="1" u="sng" dirty="0" err="1"/>
              <a:t>Guo-li</a:t>
            </a:r>
            <a:r>
              <a:rPr lang="en-US" sz="2000" b="1" u="sng" dirty="0"/>
              <a:t> Ming Lab		</a:t>
            </a:r>
          </a:p>
          <a:p>
            <a:endParaRPr lang="en-US" sz="2000" b="1" dirty="0"/>
          </a:p>
          <a:p>
            <a:r>
              <a:rPr lang="en-US" sz="2000" b="1" u="sng" dirty="0"/>
              <a:t>MD/PhD Program		</a:t>
            </a:r>
          </a:p>
          <a:p>
            <a:r>
              <a:rPr lang="en-US" sz="2000" dirty="0"/>
              <a:t>Dr. Michael Laposata</a:t>
            </a:r>
          </a:p>
          <a:p>
            <a:endParaRPr lang="en-US" b="1" dirty="0"/>
          </a:p>
        </p:txBody>
      </p:sp>
      <p:sp>
        <p:nvSpPr>
          <p:cNvPr id="4" name="TextBox 3">
            <a:extLst>
              <a:ext uri="{FF2B5EF4-FFF2-40B4-BE49-F238E27FC236}">
                <a16:creationId xmlns:a16="http://schemas.microsoft.com/office/drawing/2014/main" id="{EB971D45-AAF1-6ACF-DA5B-79EB5253D450}"/>
              </a:ext>
            </a:extLst>
          </p:cNvPr>
          <p:cNvSpPr txBox="1"/>
          <p:nvPr/>
        </p:nvSpPr>
        <p:spPr>
          <a:xfrm>
            <a:off x="7690624" y="590434"/>
            <a:ext cx="3215269" cy="3170099"/>
          </a:xfrm>
          <a:prstGeom prst="rect">
            <a:avLst/>
          </a:prstGeom>
          <a:noFill/>
        </p:spPr>
        <p:txBody>
          <a:bodyPr wrap="square" rtlCol="0">
            <a:spAutoFit/>
          </a:bodyPr>
          <a:lstStyle/>
          <a:p>
            <a:endParaRPr lang="en-US" sz="2000" b="1" dirty="0"/>
          </a:p>
          <a:p>
            <a:r>
              <a:rPr lang="en-US" sz="2000" dirty="0"/>
              <a:t>John Yun-Chung Chen</a:t>
            </a:r>
          </a:p>
          <a:p>
            <a:r>
              <a:rPr lang="en-US" sz="2000" dirty="0"/>
              <a:t>Cody Bills</a:t>
            </a:r>
          </a:p>
          <a:p>
            <a:r>
              <a:rPr lang="en-US" sz="2000" dirty="0"/>
              <a:t>Karl </a:t>
            </a:r>
            <a:r>
              <a:rPr lang="en-US" sz="2000" dirty="0" err="1"/>
              <a:t>Valerdi</a:t>
            </a:r>
            <a:endParaRPr lang="en-US" sz="2000" dirty="0"/>
          </a:p>
          <a:p>
            <a:r>
              <a:rPr lang="en-US" sz="2000" dirty="0"/>
              <a:t>Ky Trinh</a:t>
            </a:r>
          </a:p>
          <a:p>
            <a:endParaRPr lang="en-US" sz="2000" dirty="0"/>
          </a:p>
          <a:p>
            <a:endParaRPr lang="en-US" sz="2000" dirty="0"/>
          </a:p>
          <a:p>
            <a:endParaRPr lang="en-US" sz="2000" dirty="0"/>
          </a:p>
          <a:p>
            <a:endParaRPr lang="en-US" sz="2000" b="1" dirty="0"/>
          </a:p>
          <a:p>
            <a:endParaRPr lang="en-US" sz="2000" b="1" dirty="0"/>
          </a:p>
        </p:txBody>
      </p:sp>
      <p:pic>
        <p:nvPicPr>
          <p:cNvPr id="2" name="Picture 1" descr="A picture containing text, clipart&#10;&#10;Description automatically generated">
            <a:extLst>
              <a:ext uri="{FF2B5EF4-FFF2-40B4-BE49-F238E27FC236}">
                <a16:creationId xmlns:a16="http://schemas.microsoft.com/office/drawing/2014/main" id="{B63E2FBD-03FC-9782-8A24-EB314DB1A8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0624" y="2652886"/>
            <a:ext cx="2389294" cy="715179"/>
          </a:xfrm>
          <a:prstGeom prst="rect">
            <a:avLst/>
          </a:prstGeom>
        </p:spPr>
      </p:pic>
      <p:pic>
        <p:nvPicPr>
          <p:cNvPr id="1026" name="Picture 2" descr="University of Pennsylvania - Wikipedia">
            <a:extLst>
              <a:ext uri="{FF2B5EF4-FFF2-40B4-BE49-F238E27FC236}">
                <a16:creationId xmlns:a16="http://schemas.microsoft.com/office/drawing/2014/main" id="{D6517406-A80C-DAD7-6FCC-24A63E1319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6942" y="4157055"/>
            <a:ext cx="1370780" cy="11845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Andrew Routh\Documents\UTMB\BMB Logo.gif">
            <a:extLst>
              <a:ext uri="{FF2B5EF4-FFF2-40B4-BE49-F238E27FC236}">
                <a16:creationId xmlns:a16="http://schemas.microsoft.com/office/drawing/2014/main" id="{D2EAC4E0-D11D-B72D-BEF0-B2C091AAC6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8084" y="891448"/>
            <a:ext cx="2438400" cy="11669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53D8D97-EBCD-A8EB-CD2E-D12887C915AC}"/>
              </a:ext>
            </a:extLst>
          </p:cNvPr>
          <p:cNvPicPr>
            <a:picLocks noChangeAspect="1"/>
          </p:cNvPicPr>
          <p:nvPr/>
        </p:nvPicPr>
        <p:blipFill rotWithShape="1">
          <a:blip r:embed="rId6"/>
          <a:srcRect l="7579" t="29007" r="10417" b="29887"/>
          <a:stretch/>
        </p:blipFill>
        <p:spPr>
          <a:xfrm>
            <a:off x="1955945" y="2559686"/>
            <a:ext cx="1734179" cy="869314"/>
          </a:xfrm>
          <a:prstGeom prst="rect">
            <a:avLst/>
          </a:prstGeom>
        </p:spPr>
      </p:pic>
    </p:spTree>
    <p:extLst>
      <p:ext uri="{BB962C8B-B14F-4D97-AF65-F5344CB8AC3E}">
        <p14:creationId xmlns:p14="http://schemas.microsoft.com/office/powerpoint/2010/main" val="3718655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997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D84179-4740-B08A-456D-770DE8D85C47}"/>
              </a:ext>
            </a:extLst>
          </p:cNvPr>
          <p:cNvPicPr>
            <a:picLocks noChangeAspect="1"/>
          </p:cNvPicPr>
          <p:nvPr/>
        </p:nvPicPr>
        <p:blipFill>
          <a:blip r:embed="rId3"/>
          <a:stretch>
            <a:fillRect/>
          </a:stretch>
        </p:blipFill>
        <p:spPr>
          <a:xfrm>
            <a:off x="9571995" y="172600"/>
            <a:ext cx="2458125" cy="630288"/>
          </a:xfrm>
          <a:prstGeom prst="rect">
            <a:avLst/>
          </a:prstGeom>
        </p:spPr>
      </p:pic>
      <p:sp>
        <p:nvSpPr>
          <p:cNvPr id="6" name="TextBox 5">
            <a:extLst>
              <a:ext uri="{FF2B5EF4-FFF2-40B4-BE49-F238E27FC236}">
                <a16:creationId xmlns:a16="http://schemas.microsoft.com/office/drawing/2014/main" id="{398B47A8-D134-8A05-09FE-CE2046C32775}"/>
              </a:ext>
            </a:extLst>
          </p:cNvPr>
          <p:cNvSpPr txBox="1"/>
          <p:nvPr/>
        </p:nvSpPr>
        <p:spPr>
          <a:xfrm>
            <a:off x="10008219" y="802888"/>
            <a:ext cx="3233854" cy="369332"/>
          </a:xfrm>
          <a:prstGeom prst="rect">
            <a:avLst/>
          </a:prstGeom>
          <a:noFill/>
        </p:spPr>
        <p:txBody>
          <a:bodyPr wrap="square" rtlCol="0">
            <a:spAutoFit/>
          </a:bodyPr>
          <a:lstStyle/>
          <a:p>
            <a:r>
              <a:rPr lang="en-US" dirty="0"/>
              <a:t>United Kingdom</a:t>
            </a:r>
          </a:p>
        </p:txBody>
      </p:sp>
      <p:sp>
        <p:nvSpPr>
          <p:cNvPr id="4" name="TextBox 3">
            <a:extLst>
              <a:ext uri="{FF2B5EF4-FFF2-40B4-BE49-F238E27FC236}">
                <a16:creationId xmlns:a16="http://schemas.microsoft.com/office/drawing/2014/main" id="{EA193D2B-AF26-C99E-8BF8-6F32204842CF}"/>
              </a:ext>
            </a:extLst>
          </p:cNvPr>
          <p:cNvSpPr txBox="1"/>
          <p:nvPr/>
        </p:nvSpPr>
        <p:spPr>
          <a:xfrm>
            <a:off x="528288" y="1109791"/>
            <a:ext cx="11236248" cy="5324535"/>
          </a:xfrm>
          <a:prstGeom prst="rect">
            <a:avLst/>
          </a:prstGeom>
          <a:noFill/>
        </p:spPr>
        <p:txBody>
          <a:bodyPr wrap="square">
            <a:spAutoFit/>
          </a:bodyPr>
          <a:lstStyle/>
          <a:p>
            <a:pPr algn="l"/>
            <a:endParaRPr lang="en-US" sz="2000" b="0" i="0" dirty="0">
              <a:solidFill>
                <a:srgbClr val="323132"/>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2000" b="0" i="0" dirty="0">
                <a:solidFill>
                  <a:srgbClr val="323132"/>
                </a:solidFill>
                <a:effectLst/>
                <a:latin typeface="Arial" panose="020B0604020202020204" pitchFamily="34" charset="0"/>
                <a:cs typeface="Arial" panose="020B0604020202020204" pitchFamily="34" charset="0"/>
              </a:rPr>
              <a:t>Long COVID symptoms adversely affected the day-to-day activities of 1.4 million people (72% of those with self-reported long COVID), with 409,000 (21%) reporting that their ability to undertake their day-to-day activities had been "limited a lot".</a:t>
            </a:r>
          </a:p>
          <a:p>
            <a:pPr algn="l">
              <a:buFont typeface="Arial" panose="020B0604020202020204" pitchFamily="34" charset="0"/>
              <a:buChar char="•"/>
            </a:pPr>
            <a:endParaRPr lang="en-US" sz="2000" b="0" i="0" dirty="0">
              <a:solidFill>
                <a:srgbClr val="323132"/>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2000" b="0" i="0" dirty="0">
                <a:solidFill>
                  <a:srgbClr val="323132"/>
                </a:solidFill>
                <a:effectLst/>
                <a:latin typeface="Arial" panose="020B0604020202020204" pitchFamily="34" charset="0"/>
                <a:cs typeface="Arial" panose="020B0604020202020204" pitchFamily="34" charset="0"/>
              </a:rPr>
              <a:t>Fatigue continued to be the most common symptom reported as part of individuals' experience of long COVID (56% of those with self-reported long COVID), followed by shortness of breath (31%), loss of smell (22%), and muscle ache (21%).</a:t>
            </a:r>
          </a:p>
          <a:p>
            <a:pPr algn="l">
              <a:buFont typeface="Arial" panose="020B0604020202020204" pitchFamily="34" charset="0"/>
              <a:buChar char="•"/>
            </a:pPr>
            <a:endParaRPr lang="en-US" sz="2000" b="0" i="0" dirty="0">
              <a:solidFill>
                <a:srgbClr val="323132"/>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2000" b="0" i="0" dirty="0">
                <a:solidFill>
                  <a:srgbClr val="323132"/>
                </a:solidFill>
                <a:effectLst/>
                <a:latin typeface="Arial" panose="020B0604020202020204" pitchFamily="34" charset="0"/>
                <a:cs typeface="Arial" panose="020B0604020202020204" pitchFamily="34" charset="0"/>
              </a:rPr>
              <a:t>As a proportion of the UK population, the prevalence of self-reported long COVID was greatest in people aged 35 to 69 years, females, people living in more deprived areas, those working in social care, health care, or teaching and education, and those with another activity-limiting health condition or disability.</a:t>
            </a:r>
          </a:p>
          <a:p>
            <a:pPr algn="l">
              <a:buFont typeface="Arial" panose="020B0604020202020204" pitchFamily="34" charset="0"/>
              <a:buChar char="•"/>
            </a:pPr>
            <a:endParaRPr lang="en-US" sz="2000" b="0" i="0" dirty="0">
              <a:solidFill>
                <a:srgbClr val="323132"/>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2000" b="0" i="0" dirty="0">
                <a:solidFill>
                  <a:srgbClr val="323132"/>
                </a:solidFill>
                <a:effectLst/>
                <a:latin typeface="Arial" panose="020B0604020202020204" pitchFamily="34" charset="0"/>
                <a:cs typeface="Arial" panose="020B0604020202020204" pitchFamily="34" charset="0"/>
              </a:rPr>
              <a:t>The estimates presented in this analysis relate to self-reported long COVID, as experienced by study participants who responded to a representative survey, rather than clinically diagnosed ongoing symptomatic COVID-19 or post-COVID-19 syndrome in the full population.</a:t>
            </a:r>
          </a:p>
        </p:txBody>
      </p:sp>
    </p:spTree>
    <p:extLst>
      <p:ext uri="{BB962C8B-B14F-4D97-AF65-F5344CB8AC3E}">
        <p14:creationId xmlns:p14="http://schemas.microsoft.com/office/powerpoint/2010/main" val="3858641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D84179-4740-B08A-456D-770DE8D85C47}"/>
              </a:ext>
            </a:extLst>
          </p:cNvPr>
          <p:cNvPicPr>
            <a:picLocks noChangeAspect="1"/>
          </p:cNvPicPr>
          <p:nvPr/>
        </p:nvPicPr>
        <p:blipFill>
          <a:blip r:embed="rId3"/>
          <a:stretch>
            <a:fillRect/>
          </a:stretch>
        </p:blipFill>
        <p:spPr>
          <a:xfrm>
            <a:off x="9571995" y="172600"/>
            <a:ext cx="2458125" cy="630288"/>
          </a:xfrm>
          <a:prstGeom prst="rect">
            <a:avLst/>
          </a:prstGeom>
        </p:spPr>
      </p:pic>
      <p:sp>
        <p:nvSpPr>
          <p:cNvPr id="6" name="TextBox 5">
            <a:extLst>
              <a:ext uri="{FF2B5EF4-FFF2-40B4-BE49-F238E27FC236}">
                <a16:creationId xmlns:a16="http://schemas.microsoft.com/office/drawing/2014/main" id="{398B47A8-D134-8A05-09FE-CE2046C32775}"/>
              </a:ext>
            </a:extLst>
          </p:cNvPr>
          <p:cNvSpPr txBox="1"/>
          <p:nvPr/>
        </p:nvSpPr>
        <p:spPr>
          <a:xfrm>
            <a:off x="10008219" y="802888"/>
            <a:ext cx="3233854" cy="369332"/>
          </a:xfrm>
          <a:prstGeom prst="rect">
            <a:avLst/>
          </a:prstGeom>
          <a:noFill/>
        </p:spPr>
        <p:txBody>
          <a:bodyPr wrap="square" rtlCol="0">
            <a:spAutoFit/>
          </a:bodyPr>
          <a:lstStyle/>
          <a:p>
            <a:r>
              <a:rPr lang="en-US" dirty="0"/>
              <a:t>United Kingdom</a:t>
            </a:r>
          </a:p>
        </p:txBody>
      </p:sp>
      <p:sp>
        <p:nvSpPr>
          <p:cNvPr id="4" name="TextBox 3">
            <a:extLst>
              <a:ext uri="{FF2B5EF4-FFF2-40B4-BE49-F238E27FC236}">
                <a16:creationId xmlns:a16="http://schemas.microsoft.com/office/drawing/2014/main" id="{EA193D2B-AF26-C99E-8BF8-6F32204842CF}"/>
              </a:ext>
            </a:extLst>
          </p:cNvPr>
          <p:cNvSpPr txBox="1"/>
          <p:nvPr/>
        </p:nvSpPr>
        <p:spPr>
          <a:xfrm>
            <a:off x="416776" y="1433176"/>
            <a:ext cx="11236248" cy="3785652"/>
          </a:xfrm>
          <a:prstGeom prst="rect">
            <a:avLst/>
          </a:prstGeom>
          <a:noFill/>
        </p:spPr>
        <p:txBody>
          <a:bodyPr wrap="square">
            <a:spAutoFit/>
          </a:bodyPr>
          <a:lstStyle/>
          <a:p>
            <a:pPr algn="just">
              <a:buFont typeface="Arial" panose="020B0604020202020204" pitchFamily="34" charset="0"/>
              <a:buChar char="•"/>
            </a:pPr>
            <a:r>
              <a:rPr lang="en-US" sz="2000" b="0" i="0" dirty="0">
                <a:solidFill>
                  <a:srgbClr val="323132"/>
                </a:solidFill>
                <a:effectLst/>
                <a:latin typeface="Arial" panose="020B0604020202020204" pitchFamily="34" charset="0"/>
                <a:cs typeface="Arial" panose="020B0604020202020204" pitchFamily="34" charset="0"/>
              </a:rPr>
              <a:t>An estimated 2.0 million people living in private households in the UK (3.0% of the population) were experiencing self-reported long COVID (symptoms continuing for more than four weeks after the first suspected coronavirus (COVID-19) infection that were not explained by something else) as of 4 June 2022 (see Figure 1).</a:t>
            </a:r>
          </a:p>
          <a:p>
            <a:pPr algn="just">
              <a:buFont typeface="Arial" panose="020B0604020202020204" pitchFamily="34" charset="0"/>
              <a:buChar char="•"/>
            </a:pPr>
            <a:endParaRPr lang="en-US" sz="2000" b="0" i="0" dirty="0">
              <a:solidFill>
                <a:srgbClr val="323132"/>
              </a:solidFill>
              <a:effectLst/>
              <a:latin typeface="Arial" panose="020B0604020202020204" pitchFamily="34" charset="0"/>
              <a:cs typeface="Arial" panose="020B0604020202020204" pitchFamily="34" charset="0"/>
            </a:endParaRPr>
          </a:p>
          <a:p>
            <a:pPr algn="just">
              <a:buFont typeface="Arial" panose="020B0604020202020204" pitchFamily="34" charset="0"/>
              <a:buChar char="•"/>
            </a:pPr>
            <a:r>
              <a:rPr lang="en-US" sz="2000" b="0" i="0" dirty="0">
                <a:solidFill>
                  <a:srgbClr val="323132"/>
                </a:solidFill>
                <a:effectLst/>
                <a:latin typeface="Arial" panose="020B0604020202020204" pitchFamily="34" charset="0"/>
                <a:cs typeface="Arial" panose="020B0604020202020204" pitchFamily="34" charset="0"/>
              </a:rPr>
              <a:t>Of people with self-reported long COVID, 405,000 (21%) first had (or suspected they had) COVID-19 less than 12 weeks previously, 1.4 million people (74%) at least 12 weeks previously, 807,000 (41%) at least one year previously and 403,000 (21%) at least two years previously.</a:t>
            </a:r>
          </a:p>
          <a:p>
            <a:pPr algn="just">
              <a:buFont typeface="Arial" panose="020B0604020202020204" pitchFamily="34" charset="0"/>
              <a:buChar char="•"/>
            </a:pPr>
            <a:endParaRPr lang="en-US" sz="2000" b="0" i="0" dirty="0">
              <a:solidFill>
                <a:srgbClr val="323132"/>
              </a:solidFill>
              <a:effectLst/>
              <a:latin typeface="Arial" panose="020B0604020202020204" pitchFamily="34" charset="0"/>
              <a:cs typeface="Arial" panose="020B0604020202020204" pitchFamily="34" charset="0"/>
            </a:endParaRPr>
          </a:p>
          <a:p>
            <a:pPr algn="just">
              <a:buFont typeface="Arial" panose="020B0604020202020204" pitchFamily="34" charset="0"/>
              <a:buChar char="•"/>
            </a:pPr>
            <a:r>
              <a:rPr lang="en-US" sz="2000" b="0" i="0" dirty="0">
                <a:solidFill>
                  <a:srgbClr val="323132"/>
                </a:solidFill>
                <a:effectLst/>
                <a:latin typeface="Arial" panose="020B0604020202020204" pitchFamily="34" charset="0"/>
                <a:cs typeface="Arial" panose="020B0604020202020204" pitchFamily="34" charset="0"/>
              </a:rPr>
              <a:t>Of people with self-reported long COVID, 570,000 (29%) first had (or suspected they had) COVID-19 before Alpha became the main variant; this figure was 237,000 (12%) in the Alpha period, 394,000 (20%) in the Delta period, and 642,000 (33%) in the Omicron period.</a:t>
            </a:r>
          </a:p>
        </p:txBody>
      </p:sp>
    </p:spTree>
    <p:extLst>
      <p:ext uri="{BB962C8B-B14F-4D97-AF65-F5344CB8AC3E}">
        <p14:creationId xmlns:p14="http://schemas.microsoft.com/office/powerpoint/2010/main" val="647056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CF3BB3-0336-EB5E-7A7C-A11563D4855D}"/>
              </a:ext>
            </a:extLst>
          </p:cNvPr>
          <p:cNvPicPr>
            <a:picLocks noChangeAspect="1"/>
          </p:cNvPicPr>
          <p:nvPr/>
        </p:nvPicPr>
        <p:blipFill>
          <a:blip r:embed="rId2"/>
          <a:stretch>
            <a:fillRect/>
          </a:stretch>
        </p:blipFill>
        <p:spPr>
          <a:xfrm>
            <a:off x="508839" y="580445"/>
            <a:ext cx="11174322" cy="5911797"/>
          </a:xfrm>
          <a:prstGeom prst="rect">
            <a:avLst/>
          </a:prstGeom>
        </p:spPr>
      </p:pic>
    </p:spTree>
    <p:extLst>
      <p:ext uri="{BB962C8B-B14F-4D97-AF65-F5344CB8AC3E}">
        <p14:creationId xmlns:p14="http://schemas.microsoft.com/office/powerpoint/2010/main" val="941932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4BF66D9-1A0B-C055-ED0D-299F1D4FB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72444"/>
            <a:ext cx="12192000" cy="5335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683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FA750-B38B-47A6-9119-1C798375900C}"/>
              </a:ext>
            </a:extLst>
          </p:cNvPr>
          <p:cNvSpPr>
            <a:spLocks noGrp="1"/>
          </p:cNvSpPr>
          <p:nvPr>
            <p:ph type="title"/>
          </p:nvPr>
        </p:nvSpPr>
        <p:spPr>
          <a:xfrm>
            <a:off x="838199" y="0"/>
            <a:ext cx="10515600" cy="1325563"/>
          </a:xfrm>
        </p:spPr>
        <p:txBody>
          <a:bodyPr>
            <a:normAutofit/>
          </a:bodyPr>
          <a:lstStyle/>
          <a:p>
            <a:pPr algn="ctr"/>
            <a:r>
              <a:rPr lang="en-US" sz="3600" b="1" dirty="0" err="1"/>
              <a:t>NeuroCOVID</a:t>
            </a:r>
            <a:endParaRPr lang="en-US" sz="3600" b="1" dirty="0"/>
          </a:p>
        </p:txBody>
      </p:sp>
      <p:graphicFrame>
        <p:nvGraphicFramePr>
          <p:cNvPr id="8" name="Table 7">
            <a:extLst>
              <a:ext uri="{FF2B5EF4-FFF2-40B4-BE49-F238E27FC236}">
                <a16:creationId xmlns:a16="http://schemas.microsoft.com/office/drawing/2014/main" id="{CEB0E96C-CDAB-7842-BF7D-AE3C4D38BAE1}"/>
              </a:ext>
            </a:extLst>
          </p:cNvPr>
          <p:cNvGraphicFramePr>
            <a:graphicFrameLocks noGrp="1"/>
          </p:cNvGraphicFramePr>
          <p:nvPr>
            <p:extLst>
              <p:ext uri="{D42A27DB-BD31-4B8C-83A1-F6EECF244321}">
                <p14:modId xmlns:p14="http://schemas.microsoft.com/office/powerpoint/2010/main" val="1239354297"/>
              </p:ext>
            </p:extLst>
          </p:nvPr>
        </p:nvGraphicFramePr>
        <p:xfrm>
          <a:off x="1616527" y="1029153"/>
          <a:ext cx="8958944" cy="5585512"/>
        </p:xfrm>
        <a:graphic>
          <a:graphicData uri="http://schemas.openxmlformats.org/drawingml/2006/table">
            <a:tbl>
              <a:tblPr>
                <a:tableStyleId>{5C22544A-7EE6-4342-B048-85BDC9FD1C3A}</a:tableStyleId>
              </a:tblPr>
              <a:tblGrid>
                <a:gridCol w="1997530">
                  <a:extLst>
                    <a:ext uri="{9D8B030D-6E8A-4147-A177-3AD203B41FA5}">
                      <a16:colId xmlns:a16="http://schemas.microsoft.com/office/drawing/2014/main" val="3417707166"/>
                    </a:ext>
                  </a:extLst>
                </a:gridCol>
                <a:gridCol w="2011735">
                  <a:extLst>
                    <a:ext uri="{9D8B030D-6E8A-4147-A177-3AD203B41FA5}">
                      <a16:colId xmlns:a16="http://schemas.microsoft.com/office/drawing/2014/main" val="3821719529"/>
                    </a:ext>
                  </a:extLst>
                </a:gridCol>
                <a:gridCol w="2281985">
                  <a:extLst>
                    <a:ext uri="{9D8B030D-6E8A-4147-A177-3AD203B41FA5}">
                      <a16:colId xmlns:a16="http://schemas.microsoft.com/office/drawing/2014/main" val="421265370"/>
                    </a:ext>
                  </a:extLst>
                </a:gridCol>
                <a:gridCol w="2667694">
                  <a:extLst>
                    <a:ext uri="{9D8B030D-6E8A-4147-A177-3AD203B41FA5}">
                      <a16:colId xmlns:a16="http://schemas.microsoft.com/office/drawing/2014/main" val="2413512768"/>
                    </a:ext>
                  </a:extLst>
                </a:gridCol>
              </a:tblGrid>
              <a:tr h="339438">
                <a:tc>
                  <a:txBody>
                    <a:bodyPr/>
                    <a:lstStyle/>
                    <a:p>
                      <a:pPr algn="l" fontAlgn="b"/>
                      <a:endParaRPr lang="en-US" sz="2400" b="0" i="0" u="none" strike="noStrike" dirty="0">
                        <a:solidFill>
                          <a:srgbClr val="000000"/>
                        </a:solidFill>
                        <a:effectLst/>
                        <a:latin typeface="Calibri" panose="020F0502020204030204" pitchFamily="34" charset="0"/>
                      </a:endParaRPr>
                    </a:p>
                  </a:txBody>
                  <a:tcPr marL="3175" marR="3175" marT="3175" marB="0" anchor="b">
                    <a:noFill/>
                  </a:tcPr>
                </a:tc>
                <a:tc gridSpan="3">
                  <a:txBody>
                    <a:bodyPr/>
                    <a:lstStyle/>
                    <a:p>
                      <a:pPr algn="l" fontAlgn="b"/>
                      <a:r>
                        <a:rPr lang="en-US" sz="2400" u="none" strike="noStrike" dirty="0">
                          <a:effectLst/>
                        </a:rPr>
                        <a:t>No. (%)</a:t>
                      </a:r>
                      <a:endParaRPr lang="en-US" sz="2400" b="0" i="0" u="none" strike="noStrike" dirty="0">
                        <a:solidFill>
                          <a:srgbClr val="000000"/>
                        </a:solidFill>
                        <a:effectLst/>
                        <a:latin typeface="Calibri" panose="020F0502020204030204" pitchFamily="34" charset="0"/>
                      </a:endParaRPr>
                    </a:p>
                  </a:txBody>
                  <a:tcPr marL="3175" marR="3175" marT="3175" marB="0" anchor="b"/>
                </a:tc>
                <a:tc hMerge="1">
                  <a:txBody>
                    <a:bodyPr/>
                    <a:lstStyle/>
                    <a:p>
                      <a:pPr algn="l" fontAlgn="b"/>
                      <a:endParaRPr lang="en-US" sz="2400" b="0" i="0" u="none" strike="noStrike" dirty="0">
                        <a:solidFill>
                          <a:srgbClr val="000000"/>
                        </a:solidFill>
                        <a:effectLst/>
                        <a:latin typeface="Calibri" panose="020F0502020204030204" pitchFamily="34" charset="0"/>
                      </a:endParaRPr>
                    </a:p>
                  </a:txBody>
                  <a:tcPr marL="3175" marR="3175" marT="3175" marB="0" anchor="b"/>
                </a:tc>
                <a:tc hMerge="1">
                  <a:txBody>
                    <a:bodyPr/>
                    <a:lstStyle/>
                    <a:p>
                      <a:pPr algn="l" fontAlgn="b"/>
                      <a:endParaRPr lang="en-US" sz="2400" b="0" i="0" u="none" strike="noStrike" dirty="0">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730750494"/>
                  </a:ext>
                </a:extLst>
              </a:tr>
              <a:tr h="339438">
                <a:tc>
                  <a:txBody>
                    <a:bodyPr/>
                    <a:lstStyle/>
                    <a:p>
                      <a:pPr algn="l" fontAlgn="b"/>
                      <a:endParaRPr lang="en-US" sz="2400" b="0" i="0" u="none" strike="noStrike" dirty="0">
                        <a:solidFill>
                          <a:srgbClr val="000000"/>
                        </a:solidFill>
                        <a:effectLst/>
                        <a:latin typeface="Calibri" panose="020F0502020204030204" pitchFamily="34" charset="0"/>
                      </a:endParaRPr>
                    </a:p>
                  </a:txBody>
                  <a:tcPr marL="3175" marR="3175" marT="3175" marB="0" anchor="b">
                    <a:noFill/>
                  </a:tcPr>
                </a:tc>
                <a:tc>
                  <a:txBody>
                    <a:bodyPr/>
                    <a:lstStyle/>
                    <a:p>
                      <a:pPr algn="l" fontAlgn="b"/>
                      <a:r>
                        <a:rPr lang="en-US" sz="2400" u="none" strike="noStrike" dirty="0">
                          <a:effectLst/>
                        </a:rPr>
                        <a:t>Total (N = 214)</a:t>
                      </a:r>
                      <a:endParaRPr lang="en-US" sz="2400" b="0" i="0" u="none" strike="noStrike" dirty="0">
                        <a:solidFill>
                          <a:srgbClr val="000000"/>
                        </a:solidFill>
                        <a:effectLst/>
                        <a:latin typeface="Calibri" panose="020F0502020204030204" pitchFamily="34" charset="0"/>
                      </a:endParaRPr>
                    </a:p>
                  </a:txBody>
                  <a:tcPr marL="3175" marR="3175" marT="3175" marB="0" anchor="b"/>
                </a:tc>
                <a:tc>
                  <a:txBody>
                    <a:bodyPr/>
                    <a:lstStyle/>
                    <a:p>
                      <a:pPr algn="l" fontAlgn="b"/>
                      <a:r>
                        <a:rPr lang="en-US" sz="2400" u="none" strike="noStrike" dirty="0">
                          <a:effectLst/>
                        </a:rPr>
                        <a:t>Severe (n = 88)</a:t>
                      </a:r>
                      <a:endParaRPr lang="en-US" sz="2400" b="0" i="0" u="none" strike="noStrike" dirty="0">
                        <a:solidFill>
                          <a:srgbClr val="000000"/>
                        </a:solidFill>
                        <a:effectLst/>
                        <a:latin typeface="Calibri" panose="020F0502020204030204" pitchFamily="34" charset="0"/>
                      </a:endParaRPr>
                    </a:p>
                  </a:txBody>
                  <a:tcPr marL="3175" marR="3175" marT="3175" marB="0" anchor="b"/>
                </a:tc>
                <a:tc>
                  <a:txBody>
                    <a:bodyPr/>
                    <a:lstStyle/>
                    <a:p>
                      <a:pPr algn="l" fontAlgn="b"/>
                      <a:r>
                        <a:rPr lang="en-US" sz="2400" u="none" strike="noStrike" dirty="0">
                          <a:effectLst/>
                        </a:rPr>
                        <a:t>Non-severe (n = 126)</a:t>
                      </a:r>
                      <a:endParaRPr lang="en-US" sz="2400" b="0" i="0" u="none" strike="noStrike" dirty="0">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215639061"/>
                  </a:ext>
                </a:extLst>
              </a:tr>
              <a:tr h="1067732">
                <a:tc>
                  <a:txBody>
                    <a:bodyPr/>
                    <a:lstStyle/>
                    <a:p>
                      <a:pPr algn="l" fontAlgn="b"/>
                      <a:r>
                        <a:rPr lang="en-US" sz="2400" u="none" strike="noStrike">
                          <a:effectLst/>
                        </a:rPr>
                        <a:t>Any Nervous System Symptoms</a:t>
                      </a:r>
                      <a:endParaRPr lang="en-US" sz="24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2400" u="none" strike="noStrike" dirty="0">
                          <a:effectLst/>
                        </a:rPr>
                        <a:t>78 (36.4)</a:t>
                      </a:r>
                      <a:endParaRPr lang="en-US" sz="2400" b="0" i="0" u="none" strike="noStrike" dirty="0">
                        <a:solidFill>
                          <a:srgbClr val="000000"/>
                        </a:solidFill>
                        <a:effectLst/>
                        <a:latin typeface="Calibri" panose="020F0502020204030204" pitchFamily="34" charset="0"/>
                      </a:endParaRPr>
                    </a:p>
                  </a:txBody>
                  <a:tcPr marL="3175" marR="3175" marT="3175" marB="0" anchor="b"/>
                </a:tc>
                <a:tc>
                  <a:txBody>
                    <a:bodyPr/>
                    <a:lstStyle/>
                    <a:p>
                      <a:pPr algn="r" fontAlgn="b"/>
                      <a:r>
                        <a:rPr lang="en-US" sz="2400" u="none" strike="noStrike" dirty="0">
                          <a:effectLst/>
                        </a:rPr>
                        <a:t>40 (45.5)</a:t>
                      </a:r>
                      <a:endParaRPr lang="en-US" sz="2400" b="0" i="0" u="none" strike="noStrike" dirty="0">
                        <a:solidFill>
                          <a:srgbClr val="000000"/>
                        </a:solidFill>
                        <a:effectLst/>
                        <a:latin typeface="Calibri" panose="020F0502020204030204" pitchFamily="34" charset="0"/>
                      </a:endParaRPr>
                    </a:p>
                  </a:txBody>
                  <a:tcPr marL="3175" marR="3175" marT="3175" marB="0" anchor="b"/>
                </a:tc>
                <a:tc>
                  <a:txBody>
                    <a:bodyPr/>
                    <a:lstStyle/>
                    <a:p>
                      <a:pPr algn="r" fontAlgn="b"/>
                      <a:r>
                        <a:rPr lang="en-US" sz="2400" u="none" strike="noStrike" dirty="0">
                          <a:effectLst/>
                        </a:rPr>
                        <a:t>38 (30.2)</a:t>
                      </a:r>
                      <a:endParaRPr lang="en-US" sz="2400" b="0" i="0" u="none" strike="noStrike" dirty="0">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3642451749"/>
                  </a:ext>
                </a:extLst>
              </a:tr>
              <a:tr h="339438">
                <a:tc>
                  <a:txBody>
                    <a:bodyPr/>
                    <a:lstStyle/>
                    <a:p>
                      <a:pPr algn="l" fontAlgn="b"/>
                      <a:r>
                        <a:rPr lang="en-US" sz="2400" u="none" strike="noStrike">
                          <a:effectLst/>
                        </a:rPr>
                        <a:t>CNS</a:t>
                      </a:r>
                      <a:endParaRPr lang="en-US" sz="24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2400" b="1" u="none" strike="noStrike" dirty="0">
                          <a:effectLst/>
                        </a:rPr>
                        <a:t>53 (24.8)</a:t>
                      </a:r>
                      <a:endParaRPr lang="en-US" sz="2400" b="1" i="0" u="none" strike="noStrike" dirty="0">
                        <a:solidFill>
                          <a:srgbClr val="000000"/>
                        </a:solidFill>
                        <a:effectLst/>
                        <a:latin typeface="Calibri" panose="020F0502020204030204" pitchFamily="34" charset="0"/>
                      </a:endParaRPr>
                    </a:p>
                  </a:txBody>
                  <a:tcPr marL="3175" marR="3175" marT="3175" marB="0" anchor="b"/>
                </a:tc>
                <a:tc>
                  <a:txBody>
                    <a:bodyPr/>
                    <a:lstStyle/>
                    <a:p>
                      <a:pPr algn="r" fontAlgn="b"/>
                      <a:r>
                        <a:rPr lang="en-US" sz="2400" b="1" u="none" strike="noStrike" dirty="0">
                          <a:effectLst/>
                        </a:rPr>
                        <a:t>27 (30.7)</a:t>
                      </a:r>
                      <a:endParaRPr lang="en-US" sz="2400" b="1" i="0" u="none" strike="noStrike" dirty="0">
                        <a:solidFill>
                          <a:srgbClr val="000000"/>
                        </a:solidFill>
                        <a:effectLst/>
                        <a:latin typeface="Calibri" panose="020F0502020204030204" pitchFamily="34" charset="0"/>
                      </a:endParaRPr>
                    </a:p>
                  </a:txBody>
                  <a:tcPr marL="3175" marR="3175" marT="3175" marB="0" anchor="b"/>
                </a:tc>
                <a:tc>
                  <a:txBody>
                    <a:bodyPr/>
                    <a:lstStyle/>
                    <a:p>
                      <a:pPr algn="r" fontAlgn="b"/>
                      <a:r>
                        <a:rPr lang="en-US" sz="2400" b="1" u="none" strike="noStrike" dirty="0">
                          <a:effectLst/>
                        </a:rPr>
                        <a:t>26 (20.6)</a:t>
                      </a:r>
                      <a:endParaRPr lang="en-US" sz="2400" b="1" i="0" u="none" strike="noStrike" dirty="0">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095031395"/>
                  </a:ext>
                </a:extLst>
              </a:tr>
              <a:tr h="339438">
                <a:tc>
                  <a:txBody>
                    <a:bodyPr/>
                    <a:lstStyle/>
                    <a:p>
                      <a:pPr algn="l" fontAlgn="b"/>
                      <a:r>
                        <a:rPr lang="en-US" sz="2400" u="none" strike="noStrike">
                          <a:effectLst/>
                        </a:rPr>
                        <a:t>Dizziness</a:t>
                      </a:r>
                      <a:endParaRPr lang="en-US" sz="24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2400" u="none" strike="noStrike" dirty="0">
                          <a:effectLst/>
                        </a:rPr>
                        <a:t>36 (16.8)</a:t>
                      </a:r>
                      <a:endParaRPr lang="en-US" sz="2400" b="0" i="0" u="none" strike="noStrike" dirty="0">
                        <a:solidFill>
                          <a:srgbClr val="000000"/>
                        </a:solidFill>
                        <a:effectLst/>
                        <a:latin typeface="Calibri" panose="020F0502020204030204" pitchFamily="34" charset="0"/>
                      </a:endParaRPr>
                    </a:p>
                  </a:txBody>
                  <a:tcPr marL="3175" marR="3175" marT="3175" marB="0" anchor="b"/>
                </a:tc>
                <a:tc>
                  <a:txBody>
                    <a:bodyPr/>
                    <a:lstStyle/>
                    <a:p>
                      <a:pPr algn="r" fontAlgn="b"/>
                      <a:r>
                        <a:rPr lang="en-US" sz="2400" u="none" strike="noStrike" dirty="0">
                          <a:effectLst/>
                        </a:rPr>
                        <a:t>17 (19.3)</a:t>
                      </a:r>
                      <a:endParaRPr lang="en-US" sz="2400" b="0" i="0" u="none" strike="noStrike" dirty="0">
                        <a:solidFill>
                          <a:srgbClr val="000000"/>
                        </a:solidFill>
                        <a:effectLst/>
                        <a:latin typeface="Calibri" panose="020F0502020204030204" pitchFamily="34" charset="0"/>
                      </a:endParaRPr>
                    </a:p>
                  </a:txBody>
                  <a:tcPr marL="3175" marR="3175" marT="3175" marB="0" anchor="b"/>
                </a:tc>
                <a:tc>
                  <a:txBody>
                    <a:bodyPr/>
                    <a:lstStyle/>
                    <a:p>
                      <a:pPr algn="r" fontAlgn="b"/>
                      <a:r>
                        <a:rPr lang="en-US" sz="2400" u="none" strike="noStrike">
                          <a:effectLst/>
                        </a:rPr>
                        <a:t>19 (15.1)</a:t>
                      </a:r>
                      <a:endParaRPr lang="en-US" sz="24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260934166"/>
                  </a:ext>
                </a:extLst>
              </a:tr>
              <a:tr h="339438">
                <a:tc>
                  <a:txBody>
                    <a:bodyPr/>
                    <a:lstStyle/>
                    <a:p>
                      <a:pPr algn="l" fontAlgn="b"/>
                      <a:r>
                        <a:rPr lang="en-US" sz="2400" u="none" strike="noStrike">
                          <a:effectLst/>
                        </a:rPr>
                        <a:t>Headache</a:t>
                      </a:r>
                      <a:endParaRPr lang="en-US" sz="24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2400" u="none" strike="noStrike">
                          <a:effectLst/>
                        </a:rPr>
                        <a:t>28 (13.1)</a:t>
                      </a:r>
                      <a:endParaRPr lang="en-US" sz="24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2400" u="none" strike="noStrike" dirty="0">
                          <a:effectLst/>
                        </a:rPr>
                        <a:t>15 (17.0)</a:t>
                      </a:r>
                      <a:endParaRPr lang="en-US" sz="2400" b="0" i="0" u="none" strike="noStrike" dirty="0">
                        <a:solidFill>
                          <a:srgbClr val="000000"/>
                        </a:solidFill>
                        <a:effectLst/>
                        <a:latin typeface="Calibri" panose="020F0502020204030204" pitchFamily="34" charset="0"/>
                      </a:endParaRPr>
                    </a:p>
                  </a:txBody>
                  <a:tcPr marL="3175" marR="3175" marT="3175" marB="0" anchor="b"/>
                </a:tc>
                <a:tc>
                  <a:txBody>
                    <a:bodyPr/>
                    <a:lstStyle/>
                    <a:p>
                      <a:pPr algn="r" fontAlgn="b"/>
                      <a:r>
                        <a:rPr lang="en-US" sz="2400" u="none" strike="noStrike">
                          <a:effectLst/>
                        </a:rPr>
                        <a:t>13 (10.3)</a:t>
                      </a:r>
                      <a:endParaRPr lang="en-US" sz="24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625039713"/>
                  </a:ext>
                </a:extLst>
              </a:tr>
              <a:tr h="802057">
                <a:tc>
                  <a:txBody>
                    <a:bodyPr/>
                    <a:lstStyle/>
                    <a:p>
                      <a:pPr algn="l" fontAlgn="b"/>
                      <a:r>
                        <a:rPr lang="en-US" sz="2400" u="none" strike="noStrike">
                          <a:effectLst/>
                        </a:rPr>
                        <a:t>Impaired consciousness</a:t>
                      </a:r>
                      <a:endParaRPr lang="en-US" sz="24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2400" u="none" strike="noStrike">
                          <a:effectLst/>
                        </a:rPr>
                        <a:t>16 (7.5)</a:t>
                      </a:r>
                      <a:endParaRPr lang="en-US" sz="24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2400" u="none" strike="noStrike">
                          <a:effectLst/>
                        </a:rPr>
                        <a:t>13 (14.8)</a:t>
                      </a:r>
                      <a:endParaRPr lang="en-US" sz="24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2400" u="none" strike="noStrike">
                          <a:effectLst/>
                        </a:rPr>
                        <a:t>3 (2.4)</a:t>
                      </a:r>
                      <a:endParaRPr lang="en-US" sz="24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539510505"/>
                  </a:ext>
                </a:extLst>
              </a:tr>
              <a:tr h="1067732">
                <a:tc>
                  <a:txBody>
                    <a:bodyPr/>
                    <a:lstStyle/>
                    <a:p>
                      <a:pPr algn="l" fontAlgn="b"/>
                      <a:r>
                        <a:rPr lang="en-US" sz="2400" u="none" strike="noStrike">
                          <a:effectLst/>
                        </a:rPr>
                        <a:t>Acute cerebrovascular disease</a:t>
                      </a:r>
                      <a:endParaRPr lang="en-US" sz="24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2400" u="none" strike="noStrike">
                          <a:effectLst/>
                        </a:rPr>
                        <a:t>6 (2.8)</a:t>
                      </a:r>
                      <a:endParaRPr lang="en-US" sz="24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2400" u="none" strike="noStrike" dirty="0">
                          <a:effectLst/>
                        </a:rPr>
                        <a:t>5 (5.7)</a:t>
                      </a:r>
                      <a:endParaRPr lang="en-US" sz="2400" b="0" i="0" u="none" strike="noStrike" dirty="0">
                        <a:solidFill>
                          <a:srgbClr val="000000"/>
                        </a:solidFill>
                        <a:effectLst/>
                        <a:latin typeface="Calibri" panose="020F0502020204030204" pitchFamily="34" charset="0"/>
                      </a:endParaRPr>
                    </a:p>
                  </a:txBody>
                  <a:tcPr marL="3175" marR="3175" marT="3175" marB="0" anchor="b"/>
                </a:tc>
                <a:tc>
                  <a:txBody>
                    <a:bodyPr/>
                    <a:lstStyle/>
                    <a:p>
                      <a:pPr algn="r" fontAlgn="b"/>
                      <a:r>
                        <a:rPr lang="en-US" sz="2400" u="none" strike="noStrike" dirty="0">
                          <a:effectLst/>
                        </a:rPr>
                        <a:t>1 (0.8)</a:t>
                      </a:r>
                      <a:endParaRPr lang="en-US" sz="2400" b="0" i="0" u="none" strike="noStrike" dirty="0">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1295600289"/>
                  </a:ext>
                </a:extLst>
              </a:tr>
              <a:tr h="339438">
                <a:tc>
                  <a:txBody>
                    <a:bodyPr/>
                    <a:lstStyle/>
                    <a:p>
                      <a:pPr algn="l" fontAlgn="b"/>
                      <a:r>
                        <a:rPr lang="en-US" sz="2400" u="none" strike="noStrike">
                          <a:effectLst/>
                        </a:rPr>
                        <a:t>Ataxia</a:t>
                      </a:r>
                      <a:endParaRPr lang="en-US" sz="24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2400" u="none" strike="noStrike">
                          <a:effectLst/>
                        </a:rPr>
                        <a:t>1 (0.5)</a:t>
                      </a:r>
                      <a:endParaRPr lang="en-US" sz="24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2400" u="none" strike="noStrike">
                          <a:effectLst/>
                        </a:rPr>
                        <a:t>1 (1.1)</a:t>
                      </a:r>
                      <a:endParaRPr lang="en-US" sz="24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2400" u="none" strike="noStrike" dirty="0">
                          <a:effectLst/>
                        </a:rPr>
                        <a:t>0</a:t>
                      </a:r>
                      <a:endParaRPr lang="en-US" sz="2400" b="0" i="0" u="none" strike="noStrike" dirty="0">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3893250948"/>
                  </a:ext>
                </a:extLst>
              </a:tr>
              <a:tr h="339438">
                <a:tc>
                  <a:txBody>
                    <a:bodyPr/>
                    <a:lstStyle/>
                    <a:p>
                      <a:pPr algn="l" fontAlgn="b"/>
                      <a:r>
                        <a:rPr lang="en-US" sz="2400" u="none" strike="noStrike">
                          <a:effectLst/>
                        </a:rPr>
                        <a:t>Seizure</a:t>
                      </a:r>
                      <a:endParaRPr lang="en-US" sz="24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2400" u="none" strike="noStrike">
                          <a:effectLst/>
                        </a:rPr>
                        <a:t>1 (0.5)</a:t>
                      </a:r>
                      <a:endParaRPr lang="en-US" sz="24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2400" u="none" strike="noStrike">
                          <a:effectLst/>
                        </a:rPr>
                        <a:t>1 (1.1)</a:t>
                      </a:r>
                      <a:endParaRPr lang="en-US" sz="24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2400" u="none" strike="noStrike" dirty="0">
                          <a:effectLst/>
                        </a:rPr>
                        <a:t>0</a:t>
                      </a:r>
                      <a:endParaRPr lang="en-US" sz="2400" b="0" i="0" u="none" strike="noStrike" dirty="0">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678254658"/>
                  </a:ext>
                </a:extLst>
              </a:tr>
            </a:tbl>
          </a:graphicData>
        </a:graphic>
      </p:graphicFrame>
    </p:spTree>
    <p:extLst>
      <p:ext uri="{BB962C8B-B14F-4D97-AF65-F5344CB8AC3E}">
        <p14:creationId xmlns:p14="http://schemas.microsoft.com/office/powerpoint/2010/main" val="792985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FA750-B38B-47A6-9119-1C798375900C}"/>
              </a:ext>
            </a:extLst>
          </p:cNvPr>
          <p:cNvSpPr>
            <a:spLocks noGrp="1"/>
          </p:cNvSpPr>
          <p:nvPr>
            <p:ph type="title"/>
          </p:nvPr>
        </p:nvSpPr>
        <p:spPr>
          <a:xfrm>
            <a:off x="838199" y="306792"/>
            <a:ext cx="10515600" cy="1325563"/>
          </a:xfrm>
        </p:spPr>
        <p:txBody>
          <a:bodyPr>
            <a:normAutofit/>
          </a:bodyPr>
          <a:lstStyle/>
          <a:p>
            <a:pPr algn="ctr"/>
            <a:r>
              <a:rPr lang="en-US" b="1" dirty="0">
                <a:latin typeface="Arial" panose="020B0604020202020204" pitchFamily="34" charset="0"/>
                <a:cs typeface="Arial" panose="020B0604020202020204" pitchFamily="34" charset="0"/>
              </a:rPr>
              <a:t>The Clinical Spectrum of Viral CNS Infections is Broad</a:t>
            </a:r>
          </a:p>
        </p:txBody>
      </p:sp>
      <p:graphicFrame>
        <p:nvGraphicFramePr>
          <p:cNvPr id="4" name="Table 4">
            <a:extLst>
              <a:ext uri="{FF2B5EF4-FFF2-40B4-BE49-F238E27FC236}">
                <a16:creationId xmlns:a16="http://schemas.microsoft.com/office/drawing/2014/main" id="{39005EA0-5D5E-3A88-ECEF-7FF189B316A5}"/>
              </a:ext>
            </a:extLst>
          </p:cNvPr>
          <p:cNvGraphicFramePr>
            <a:graphicFrameLocks noGrp="1"/>
          </p:cNvGraphicFramePr>
          <p:nvPr>
            <p:extLst>
              <p:ext uri="{D42A27DB-BD31-4B8C-83A1-F6EECF244321}">
                <p14:modId xmlns:p14="http://schemas.microsoft.com/office/powerpoint/2010/main" val="786720519"/>
              </p:ext>
            </p:extLst>
          </p:nvPr>
        </p:nvGraphicFramePr>
        <p:xfrm>
          <a:off x="1052828" y="2028291"/>
          <a:ext cx="10086343" cy="2964487"/>
        </p:xfrm>
        <a:graphic>
          <a:graphicData uri="http://schemas.openxmlformats.org/drawingml/2006/table">
            <a:tbl>
              <a:tblPr firstRow="1" bandRow="1">
                <a:tableStyleId>{22838BEF-8BB2-4498-84A7-C5851F593DF1}</a:tableStyleId>
              </a:tblPr>
              <a:tblGrid>
                <a:gridCol w="4414379">
                  <a:extLst>
                    <a:ext uri="{9D8B030D-6E8A-4147-A177-3AD203B41FA5}">
                      <a16:colId xmlns:a16="http://schemas.microsoft.com/office/drawing/2014/main" val="885685898"/>
                    </a:ext>
                  </a:extLst>
                </a:gridCol>
                <a:gridCol w="5671964">
                  <a:extLst>
                    <a:ext uri="{9D8B030D-6E8A-4147-A177-3AD203B41FA5}">
                      <a16:colId xmlns:a16="http://schemas.microsoft.com/office/drawing/2014/main" val="1002713549"/>
                    </a:ext>
                  </a:extLst>
                </a:gridCol>
              </a:tblGrid>
              <a:tr h="891847">
                <a:tc>
                  <a:txBody>
                    <a:bodyPr/>
                    <a:lstStyle/>
                    <a:p>
                      <a:r>
                        <a:rPr lang="en-US" sz="2800" dirty="0">
                          <a:latin typeface="Arial" panose="020B0604020202020204" pitchFamily="34" charset="0"/>
                          <a:cs typeface="Arial" panose="020B0604020202020204" pitchFamily="34" charset="0"/>
                        </a:rPr>
                        <a:t>Symptom</a:t>
                      </a:r>
                    </a:p>
                  </a:txBody>
                  <a:tcPr/>
                </a:tc>
                <a:tc>
                  <a:txBody>
                    <a:bodyPr/>
                    <a:lstStyle/>
                    <a:p>
                      <a:r>
                        <a:rPr lang="en-US" sz="2800" dirty="0">
                          <a:latin typeface="Arial" panose="020B0604020202020204" pitchFamily="34" charset="0"/>
                          <a:cs typeface="Arial" panose="020B0604020202020204" pitchFamily="34" charset="0"/>
                        </a:rPr>
                        <a:t>Virus</a:t>
                      </a:r>
                    </a:p>
                  </a:txBody>
                  <a:tcPr/>
                </a:tc>
                <a:extLst>
                  <a:ext uri="{0D108BD9-81ED-4DB2-BD59-A6C34878D82A}">
                    <a16:rowId xmlns:a16="http://schemas.microsoft.com/office/drawing/2014/main" val="1474290456"/>
                  </a:ext>
                </a:extLst>
              </a:tr>
              <a:tr h="272947">
                <a:tc>
                  <a:txBody>
                    <a:bodyPr/>
                    <a:lstStyle/>
                    <a:p>
                      <a:r>
                        <a:rPr lang="en-US" sz="2800" dirty="0">
                          <a:latin typeface="Arial" panose="020B0604020202020204" pitchFamily="34" charset="0"/>
                          <a:cs typeface="Arial" panose="020B0604020202020204" pitchFamily="34" charset="0"/>
                        </a:rPr>
                        <a:t>Encephalitis/meningitis</a:t>
                      </a:r>
                    </a:p>
                  </a:txBody>
                  <a:tcPr/>
                </a:tc>
                <a:tc>
                  <a:txBody>
                    <a:bodyPr/>
                    <a:lstStyle/>
                    <a:p>
                      <a:r>
                        <a:rPr lang="en-US" sz="2000" dirty="0">
                          <a:latin typeface="Arial" panose="020B0604020202020204" pitchFamily="34" charset="0"/>
                          <a:cs typeface="Arial" panose="020B0604020202020204" pitchFamily="34" charset="0"/>
                        </a:rPr>
                        <a:t>Many, many viruses</a:t>
                      </a:r>
                    </a:p>
                  </a:txBody>
                  <a:tcPr/>
                </a:tc>
                <a:extLst>
                  <a:ext uri="{0D108BD9-81ED-4DB2-BD59-A6C34878D82A}">
                    <a16:rowId xmlns:a16="http://schemas.microsoft.com/office/drawing/2014/main" val="151080452"/>
                  </a:ext>
                </a:extLst>
              </a:tr>
              <a:tr h="178369">
                <a:tc>
                  <a:txBody>
                    <a:bodyPr/>
                    <a:lstStyle/>
                    <a:p>
                      <a:r>
                        <a:rPr lang="en-US" sz="2800" dirty="0">
                          <a:latin typeface="Arial" panose="020B0604020202020204" pitchFamily="34" charset="0"/>
                          <a:cs typeface="Arial" panose="020B0604020202020204" pitchFamily="34" charset="0"/>
                        </a:rPr>
                        <a:t>Paralysis</a:t>
                      </a:r>
                    </a:p>
                  </a:txBody>
                  <a:tcPr/>
                </a:tc>
                <a:tc>
                  <a:txBody>
                    <a:bodyPr/>
                    <a:lstStyle/>
                    <a:p>
                      <a:r>
                        <a:rPr lang="en-US" sz="2000" dirty="0">
                          <a:latin typeface="Arial" panose="020B0604020202020204" pitchFamily="34" charset="0"/>
                          <a:cs typeface="Arial" panose="020B0604020202020204" pitchFamily="34" charset="0"/>
                        </a:rPr>
                        <a:t>Enterovirus D68, Poliovirus</a:t>
                      </a:r>
                    </a:p>
                  </a:txBody>
                  <a:tcPr/>
                </a:tc>
                <a:extLst>
                  <a:ext uri="{0D108BD9-81ED-4DB2-BD59-A6C34878D82A}">
                    <a16:rowId xmlns:a16="http://schemas.microsoft.com/office/drawing/2014/main" val="2249281698"/>
                  </a:ext>
                </a:extLst>
              </a:tr>
              <a:tr h="178369">
                <a:tc>
                  <a:txBody>
                    <a:bodyPr/>
                    <a:lstStyle/>
                    <a:p>
                      <a:r>
                        <a:rPr lang="en-US" sz="2800" dirty="0">
                          <a:latin typeface="Arial" panose="020B0604020202020204" pitchFamily="34" charset="0"/>
                          <a:cs typeface="Arial" panose="020B0604020202020204" pitchFamily="34" charset="0"/>
                        </a:rPr>
                        <a:t>Behavioral change</a:t>
                      </a:r>
                    </a:p>
                  </a:txBody>
                  <a:tcPr/>
                </a:tc>
                <a:tc>
                  <a:txBody>
                    <a:bodyPr/>
                    <a:lstStyle/>
                    <a:p>
                      <a:r>
                        <a:rPr lang="en-US" sz="2000" dirty="0" err="1">
                          <a:latin typeface="Arial" panose="020B0604020202020204" pitchFamily="34" charset="0"/>
                          <a:cs typeface="Arial" panose="020B0604020202020204" pitchFamily="34" charset="0"/>
                        </a:rPr>
                        <a:t>Bornavirus</a:t>
                      </a:r>
                      <a:r>
                        <a:rPr lang="en-US" sz="2000" dirty="0">
                          <a:latin typeface="Arial" panose="020B0604020202020204" pitchFamily="34" charset="0"/>
                          <a:cs typeface="Arial" panose="020B0604020202020204" pitchFamily="34" charset="0"/>
                        </a:rPr>
                        <a:t>, Nipah virus, Rabies virus</a:t>
                      </a:r>
                    </a:p>
                  </a:txBody>
                  <a:tcPr/>
                </a:tc>
                <a:extLst>
                  <a:ext uri="{0D108BD9-81ED-4DB2-BD59-A6C34878D82A}">
                    <a16:rowId xmlns:a16="http://schemas.microsoft.com/office/drawing/2014/main" val="4138963835"/>
                  </a:ext>
                </a:extLst>
              </a:tr>
              <a:tr h="465766">
                <a:tc>
                  <a:txBody>
                    <a:bodyPr/>
                    <a:lstStyle/>
                    <a:p>
                      <a:r>
                        <a:rPr lang="en-US" sz="2800" dirty="0">
                          <a:latin typeface="Arial" panose="020B0604020202020204" pitchFamily="34" charset="0"/>
                          <a:cs typeface="Arial" panose="020B0604020202020204" pitchFamily="34" charset="0"/>
                        </a:rPr>
                        <a:t>Cognitive/memory deficits</a:t>
                      </a:r>
                    </a:p>
                  </a:txBody>
                  <a:tcPr/>
                </a:tc>
                <a:tc>
                  <a:txBody>
                    <a:bodyPr/>
                    <a:lstStyle/>
                    <a:p>
                      <a:r>
                        <a:rPr lang="en-US" sz="2000" dirty="0">
                          <a:latin typeface="Arial" panose="020B0604020202020204" pitchFamily="34" charset="0"/>
                          <a:cs typeface="Arial" panose="020B0604020202020204" pitchFamily="34" charset="0"/>
                        </a:rPr>
                        <a:t>HIV, WNV, SARS, </a:t>
                      </a:r>
                      <a:r>
                        <a:rPr lang="en-US" sz="2000" dirty="0">
                          <a:solidFill>
                            <a:srgbClr val="C00000"/>
                          </a:solidFill>
                          <a:latin typeface="Arial" panose="020B0604020202020204" pitchFamily="34" charset="0"/>
                          <a:cs typeface="Arial" panose="020B0604020202020204" pitchFamily="34" charset="0"/>
                        </a:rPr>
                        <a:t>SARS-CoV-2</a:t>
                      </a:r>
                    </a:p>
                  </a:txBody>
                  <a:tcPr/>
                </a:tc>
                <a:extLst>
                  <a:ext uri="{0D108BD9-81ED-4DB2-BD59-A6C34878D82A}">
                    <a16:rowId xmlns:a16="http://schemas.microsoft.com/office/drawing/2014/main" val="3117578286"/>
                  </a:ext>
                </a:extLst>
              </a:tr>
            </a:tbl>
          </a:graphicData>
        </a:graphic>
      </p:graphicFrame>
      <p:sp>
        <p:nvSpPr>
          <p:cNvPr id="5" name="Rectangle 4">
            <a:extLst>
              <a:ext uri="{FF2B5EF4-FFF2-40B4-BE49-F238E27FC236}">
                <a16:creationId xmlns:a16="http://schemas.microsoft.com/office/drawing/2014/main" id="{CDF01B79-6442-C769-3CB4-14D9BD912FB1}"/>
              </a:ext>
            </a:extLst>
          </p:cNvPr>
          <p:cNvSpPr/>
          <p:nvPr/>
        </p:nvSpPr>
        <p:spPr>
          <a:xfrm>
            <a:off x="891820" y="4482904"/>
            <a:ext cx="10298151" cy="1271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513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FA750-B38B-47A6-9119-1C798375900C}"/>
              </a:ext>
            </a:extLst>
          </p:cNvPr>
          <p:cNvSpPr>
            <a:spLocks noGrp="1"/>
          </p:cNvSpPr>
          <p:nvPr>
            <p:ph type="title"/>
          </p:nvPr>
        </p:nvSpPr>
        <p:spPr>
          <a:xfrm>
            <a:off x="419100" y="2706632"/>
            <a:ext cx="11353800" cy="1325563"/>
          </a:xfrm>
        </p:spPr>
        <p:txBody>
          <a:bodyPr>
            <a:noAutofit/>
          </a:bodyPr>
          <a:lstStyle/>
          <a:p>
            <a:pPr algn="ctr"/>
            <a:r>
              <a:rPr lang="en-US" sz="5400" b="1" dirty="0">
                <a:solidFill>
                  <a:schemeClr val="bg1"/>
                </a:solidFill>
                <a:latin typeface="Arial" panose="020B0604020202020204" pitchFamily="34" charset="0"/>
                <a:cs typeface="Arial" panose="020B0604020202020204" pitchFamily="34" charset="0"/>
              </a:rPr>
              <a:t>Viruses can alter your mind</a:t>
            </a:r>
          </a:p>
        </p:txBody>
      </p:sp>
    </p:spTree>
    <p:extLst>
      <p:ext uri="{BB962C8B-B14F-4D97-AF65-F5344CB8AC3E}">
        <p14:creationId xmlns:p14="http://schemas.microsoft.com/office/powerpoint/2010/main" val="1138144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FA750-B38B-47A6-9119-1C798375900C}"/>
              </a:ext>
            </a:extLst>
          </p:cNvPr>
          <p:cNvSpPr>
            <a:spLocks noGrp="1"/>
          </p:cNvSpPr>
          <p:nvPr>
            <p:ph type="title"/>
          </p:nvPr>
        </p:nvSpPr>
        <p:spPr>
          <a:xfrm>
            <a:off x="838200" y="2811698"/>
            <a:ext cx="10515600" cy="1325563"/>
          </a:xfrm>
        </p:spPr>
        <p:txBody>
          <a:bodyPr>
            <a:noAutofit/>
          </a:bodyPr>
          <a:lstStyle/>
          <a:p>
            <a:pPr algn="ctr"/>
            <a:r>
              <a:rPr lang="en-US" sz="6600" b="1" dirty="0">
                <a:latin typeface="Arial" panose="020B0604020202020204" pitchFamily="34" charset="0"/>
                <a:cs typeface="Arial" panose="020B0604020202020204" pitchFamily="34" charset="0"/>
              </a:rPr>
              <a:t>How does </a:t>
            </a:r>
            <a:r>
              <a:rPr lang="en-US" sz="6600" b="1" dirty="0">
                <a:solidFill>
                  <a:srgbClr val="FF0000"/>
                </a:solidFill>
                <a:latin typeface="Arial" panose="020B0604020202020204" pitchFamily="34" charset="0"/>
                <a:cs typeface="Arial" panose="020B0604020202020204" pitchFamily="34" charset="0"/>
              </a:rPr>
              <a:t>SARS-CoV-2</a:t>
            </a:r>
            <a:r>
              <a:rPr lang="en-US" sz="6600" b="1" dirty="0">
                <a:latin typeface="Arial" panose="020B0604020202020204" pitchFamily="34" charset="0"/>
                <a:cs typeface="Arial" panose="020B0604020202020204" pitchFamily="34" charset="0"/>
              </a:rPr>
              <a:t> </a:t>
            </a:r>
            <a:br>
              <a:rPr lang="en-US" sz="6600" b="1" dirty="0">
                <a:latin typeface="Arial" panose="020B0604020202020204" pitchFamily="34" charset="0"/>
                <a:cs typeface="Arial" panose="020B0604020202020204" pitchFamily="34" charset="0"/>
              </a:rPr>
            </a:br>
            <a:r>
              <a:rPr lang="en-US" sz="6600" b="1" dirty="0">
                <a:latin typeface="Arial" panose="020B0604020202020204" pitchFamily="34" charset="0"/>
                <a:cs typeface="Arial" panose="020B0604020202020204" pitchFamily="34" charset="0"/>
              </a:rPr>
              <a:t>cause damage in the brain?</a:t>
            </a:r>
          </a:p>
        </p:txBody>
      </p:sp>
    </p:spTree>
    <p:extLst>
      <p:ext uri="{BB962C8B-B14F-4D97-AF65-F5344CB8AC3E}">
        <p14:creationId xmlns:p14="http://schemas.microsoft.com/office/powerpoint/2010/main" val="1512721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FA750-B38B-47A6-9119-1C798375900C}"/>
              </a:ext>
            </a:extLst>
          </p:cNvPr>
          <p:cNvSpPr>
            <a:spLocks noGrp="1"/>
          </p:cNvSpPr>
          <p:nvPr>
            <p:ph type="title"/>
          </p:nvPr>
        </p:nvSpPr>
        <p:spPr>
          <a:xfrm>
            <a:off x="838200" y="356972"/>
            <a:ext cx="10515600" cy="1325563"/>
          </a:xfrm>
        </p:spPr>
        <p:txBody>
          <a:bodyPr>
            <a:normAutofit/>
          </a:bodyPr>
          <a:lstStyle/>
          <a:p>
            <a:pPr algn="ctr"/>
            <a:r>
              <a:rPr lang="en-US" sz="4000" b="1" dirty="0" err="1">
                <a:latin typeface="Arial" panose="020B0604020202020204" pitchFamily="34" charset="0"/>
                <a:cs typeface="Arial" panose="020B0604020202020204" pitchFamily="34" charset="0"/>
              </a:rPr>
              <a:t>NeuroCOVID</a:t>
            </a:r>
            <a:r>
              <a:rPr lang="en-US" sz="4000" b="1" dirty="0">
                <a:latin typeface="Arial" panose="020B0604020202020204" pitchFamily="34" charset="0"/>
                <a:cs typeface="Arial" panose="020B0604020202020204" pitchFamily="34" charset="0"/>
              </a:rPr>
              <a:t> or Post COVID or </a:t>
            </a:r>
            <a:br>
              <a:rPr lang="en-US" sz="4000" b="1" dirty="0">
                <a:latin typeface="Arial" panose="020B0604020202020204" pitchFamily="34" charset="0"/>
                <a:cs typeface="Arial" panose="020B0604020202020204" pitchFamily="34" charset="0"/>
              </a:rPr>
            </a:br>
            <a:r>
              <a:rPr lang="en-US" sz="4000" b="1" dirty="0">
                <a:latin typeface="Arial" panose="020B0604020202020204" pitchFamily="34" charset="0"/>
                <a:cs typeface="Arial" panose="020B0604020202020204" pitchFamily="34" charset="0"/>
              </a:rPr>
              <a:t>Long COVID or PASC</a:t>
            </a:r>
          </a:p>
        </p:txBody>
      </p:sp>
      <p:sp>
        <p:nvSpPr>
          <p:cNvPr id="5" name="TextBox 4">
            <a:extLst>
              <a:ext uri="{FF2B5EF4-FFF2-40B4-BE49-F238E27FC236}">
                <a16:creationId xmlns:a16="http://schemas.microsoft.com/office/drawing/2014/main" id="{1672BC45-75F4-0E82-B593-BA1B013F2744}"/>
              </a:ext>
            </a:extLst>
          </p:cNvPr>
          <p:cNvSpPr txBox="1"/>
          <p:nvPr/>
        </p:nvSpPr>
        <p:spPr>
          <a:xfrm>
            <a:off x="775607" y="2459048"/>
            <a:ext cx="10640786" cy="1938992"/>
          </a:xfrm>
          <a:prstGeom prst="rect">
            <a:avLst/>
          </a:prstGeom>
          <a:noFill/>
        </p:spPr>
        <p:txBody>
          <a:bodyPr wrap="square">
            <a:spAutoFit/>
          </a:bodyPr>
          <a:lstStyle/>
          <a:p>
            <a:endParaRPr lang="en-US" sz="2400" b="0" i="1" dirty="0">
              <a:solidFill>
                <a:srgbClr val="1A1A1A"/>
              </a:solidFill>
              <a:effectLst/>
              <a:latin typeface="Arial" panose="020B0604020202020204" pitchFamily="34" charset="0"/>
            </a:endParaRPr>
          </a:p>
          <a:p>
            <a:endParaRPr lang="en-US" sz="2400" i="1" dirty="0">
              <a:solidFill>
                <a:srgbClr val="1A1A1A"/>
              </a:solidFill>
              <a:latin typeface="Arial" panose="020B0604020202020204" pitchFamily="34" charset="0"/>
            </a:endParaRPr>
          </a:p>
          <a:p>
            <a:endParaRPr lang="en-US" sz="2400" b="0" i="1" dirty="0">
              <a:solidFill>
                <a:srgbClr val="1A1A1A"/>
              </a:solidFill>
              <a:effectLst/>
              <a:latin typeface="Arial" panose="020B0604020202020204" pitchFamily="34" charset="0"/>
            </a:endParaRPr>
          </a:p>
          <a:p>
            <a:r>
              <a:rPr lang="en-US" sz="2400" b="0" i="1" dirty="0" err="1">
                <a:solidFill>
                  <a:srgbClr val="1A1A1A"/>
                </a:solidFill>
                <a:effectLst/>
                <a:latin typeface="Arial" panose="020B0604020202020204" pitchFamily="34" charset="0"/>
              </a:rPr>
              <a:t>NeuroCOVID</a:t>
            </a:r>
            <a:r>
              <a:rPr lang="en-US" sz="2400" b="0" i="1" dirty="0">
                <a:solidFill>
                  <a:srgbClr val="1A1A1A"/>
                </a:solidFill>
                <a:effectLst/>
                <a:latin typeface="Arial" panose="020B0604020202020204" pitchFamily="34" charset="0"/>
              </a:rPr>
              <a:t> - Neurologic or psychiatric symptoms during SARS-CoV-2 infection. Also includes headache, loss of taste/smell.</a:t>
            </a:r>
            <a:endParaRPr lang="en-US" sz="2400" dirty="0"/>
          </a:p>
        </p:txBody>
      </p:sp>
    </p:spTree>
    <p:extLst>
      <p:ext uri="{BB962C8B-B14F-4D97-AF65-F5344CB8AC3E}">
        <p14:creationId xmlns:p14="http://schemas.microsoft.com/office/powerpoint/2010/main" val="2740488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FA750-B38B-47A6-9119-1C798375900C}"/>
              </a:ext>
            </a:extLst>
          </p:cNvPr>
          <p:cNvSpPr>
            <a:spLocks noGrp="1"/>
          </p:cNvSpPr>
          <p:nvPr>
            <p:ph type="title"/>
          </p:nvPr>
        </p:nvSpPr>
        <p:spPr>
          <a:xfrm>
            <a:off x="838200" y="356972"/>
            <a:ext cx="10515600" cy="1325563"/>
          </a:xfrm>
        </p:spPr>
        <p:txBody>
          <a:bodyPr>
            <a:normAutofit/>
          </a:bodyPr>
          <a:lstStyle/>
          <a:p>
            <a:pPr algn="ctr"/>
            <a:r>
              <a:rPr lang="en-US" sz="4000" b="1" dirty="0" err="1">
                <a:latin typeface="Arial" panose="020B0604020202020204" pitchFamily="34" charset="0"/>
                <a:cs typeface="Arial" panose="020B0604020202020204" pitchFamily="34" charset="0"/>
              </a:rPr>
              <a:t>NeuroCOVID</a:t>
            </a:r>
            <a:r>
              <a:rPr lang="en-US" sz="4000" b="1" dirty="0">
                <a:latin typeface="Arial" panose="020B0604020202020204" pitchFamily="34" charset="0"/>
                <a:cs typeface="Arial" panose="020B0604020202020204" pitchFamily="34" charset="0"/>
              </a:rPr>
              <a:t> or Post COVID or </a:t>
            </a:r>
            <a:br>
              <a:rPr lang="en-US" sz="4000" b="1" dirty="0">
                <a:latin typeface="Arial" panose="020B0604020202020204" pitchFamily="34" charset="0"/>
                <a:cs typeface="Arial" panose="020B0604020202020204" pitchFamily="34" charset="0"/>
              </a:rPr>
            </a:br>
            <a:r>
              <a:rPr lang="en-US" sz="4000" b="1" dirty="0">
                <a:latin typeface="Arial" panose="020B0604020202020204" pitchFamily="34" charset="0"/>
                <a:cs typeface="Arial" panose="020B0604020202020204" pitchFamily="34" charset="0"/>
              </a:rPr>
              <a:t>Long COVID or PASC</a:t>
            </a:r>
          </a:p>
        </p:txBody>
      </p:sp>
      <p:sp>
        <p:nvSpPr>
          <p:cNvPr id="3" name="TextBox 2">
            <a:extLst>
              <a:ext uri="{FF2B5EF4-FFF2-40B4-BE49-F238E27FC236}">
                <a16:creationId xmlns:a16="http://schemas.microsoft.com/office/drawing/2014/main" id="{BCB2B1CF-6313-A3C2-02AF-DE2C87090D03}"/>
              </a:ext>
            </a:extLst>
          </p:cNvPr>
          <p:cNvSpPr txBox="1"/>
          <p:nvPr/>
        </p:nvSpPr>
        <p:spPr>
          <a:xfrm>
            <a:off x="838200" y="2346044"/>
            <a:ext cx="10640786" cy="4154984"/>
          </a:xfrm>
          <a:prstGeom prst="rect">
            <a:avLst/>
          </a:prstGeom>
          <a:noFill/>
        </p:spPr>
        <p:txBody>
          <a:bodyPr wrap="square">
            <a:spAutoFit/>
          </a:bodyPr>
          <a:lstStyle/>
          <a:p>
            <a:pPr algn="just"/>
            <a:r>
              <a:rPr lang="en-US" sz="2400" b="0" i="1" dirty="0">
                <a:solidFill>
                  <a:srgbClr val="1A1A1A"/>
                </a:solidFill>
                <a:effectLst/>
                <a:latin typeface="Arial" panose="020B0604020202020204" pitchFamily="34" charset="0"/>
              </a:rPr>
              <a:t>Post COVID-19 </a:t>
            </a:r>
            <a:r>
              <a:rPr lang="en-US" sz="2400" i="1" dirty="0">
                <a:solidFill>
                  <a:srgbClr val="1A1A1A"/>
                </a:solidFill>
                <a:latin typeface="Arial" panose="020B0604020202020204" pitchFamily="34" charset="0"/>
              </a:rPr>
              <a:t>condition / Long COVID / Post-acute sequelae of SARS CoV-2 infection (PASC)</a:t>
            </a:r>
          </a:p>
          <a:p>
            <a:pPr algn="just"/>
            <a:endParaRPr lang="en-US" sz="2400" i="1" dirty="0">
              <a:solidFill>
                <a:srgbClr val="1A1A1A"/>
              </a:solidFill>
              <a:latin typeface="Arial" panose="020B0604020202020204" pitchFamily="34" charset="0"/>
            </a:endParaRPr>
          </a:p>
          <a:p>
            <a:pPr marL="342900" indent="-342900">
              <a:buFont typeface="Arial" panose="020B0604020202020204" pitchFamily="34" charset="0"/>
              <a:buChar char="•"/>
            </a:pPr>
            <a:r>
              <a:rPr lang="en-US" sz="2400" b="0" i="1" dirty="0">
                <a:solidFill>
                  <a:srgbClr val="1A1A1A"/>
                </a:solidFill>
                <a:effectLst/>
                <a:latin typeface="Arial" panose="020B0604020202020204" pitchFamily="34" charset="0"/>
              </a:rPr>
              <a:t>occurs in individuals with a history of probable or confirmed SARS CoV-2 infection, </a:t>
            </a:r>
          </a:p>
          <a:p>
            <a:pPr marL="342900" indent="-342900">
              <a:buFont typeface="Arial" panose="020B0604020202020204" pitchFamily="34" charset="0"/>
              <a:buChar char="•"/>
            </a:pPr>
            <a:endParaRPr lang="en-US" sz="2400" b="0" i="1" dirty="0">
              <a:solidFill>
                <a:srgbClr val="1A1A1A"/>
              </a:solidFill>
              <a:effectLst/>
              <a:latin typeface="Arial" panose="020B0604020202020204" pitchFamily="34" charset="0"/>
            </a:endParaRPr>
          </a:p>
          <a:p>
            <a:pPr marL="342900" indent="-342900">
              <a:buFont typeface="Arial" panose="020B0604020202020204" pitchFamily="34" charset="0"/>
              <a:buChar char="•"/>
            </a:pPr>
            <a:r>
              <a:rPr lang="en-US" sz="2400" b="0" i="1" dirty="0">
                <a:solidFill>
                  <a:srgbClr val="1A1A1A"/>
                </a:solidFill>
                <a:effectLst/>
                <a:latin typeface="Arial" panose="020B0604020202020204" pitchFamily="34" charset="0"/>
              </a:rPr>
              <a:t>usually 3 months from the onset of [symptomatic] COVID-19 </a:t>
            </a:r>
          </a:p>
          <a:p>
            <a:pPr marL="342900" indent="-342900">
              <a:buFont typeface="Arial" panose="020B0604020202020204" pitchFamily="34" charset="0"/>
              <a:buChar char="•"/>
            </a:pPr>
            <a:endParaRPr lang="en-US" sz="2400" i="1" dirty="0">
              <a:solidFill>
                <a:srgbClr val="1A1A1A"/>
              </a:solidFill>
              <a:latin typeface="Arial" panose="020B0604020202020204" pitchFamily="34" charset="0"/>
            </a:endParaRPr>
          </a:p>
          <a:p>
            <a:pPr marL="342900" indent="-342900">
              <a:buFont typeface="Arial" panose="020B0604020202020204" pitchFamily="34" charset="0"/>
              <a:buChar char="•"/>
            </a:pPr>
            <a:r>
              <a:rPr lang="en-US" sz="2400" b="0" i="1" dirty="0">
                <a:solidFill>
                  <a:srgbClr val="1A1A1A"/>
                </a:solidFill>
                <a:effectLst/>
                <a:latin typeface="Arial" panose="020B0604020202020204" pitchFamily="34" charset="0"/>
              </a:rPr>
              <a:t>and that last for at least 2 months and cannot be explained by an alternative diagnosis. </a:t>
            </a:r>
            <a:endParaRPr lang="en-US" sz="2400" i="1" dirty="0">
              <a:solidFill>
                <a:srgbClr val="1A1A1A"/>
              </a:solidFill>
              <a:latin typeface="Arial" panose="020B0604020202020204" pitchFamily="34" charset="0"/>
            </a:endParaRPr>
          </a:p>
          <a:p>
            <a:pPr algn="r"/>
            <a:r>
              <a:rPr lang="en-US" sz="2400" b="0" i="1" dirty="0">
                <a:solidFill>
                  <a:srgbClr val="1A1A1A"/>
                </a:solidFill>
                <a:effectLst/>
                <a:latin typeface="Arial" panose="020B0604020202020204" pitchFamily="34" charset="0"/>
              </a:rPr>
              <a:t>– From		        </a:t>
            </a:r>
            <a:endParaRPr lang="en-US" sz="2400" dirty="0"/>
          </a:p>
        </p:txBody>
      </p:sp>
      <p:pic>
        <p:nvPicPr>
          <p:cNvPr id="5" name="Picture 4">
            <a:extLst>
              <a:ext uri="{FF2B5EF4-FFF2-40B4-BE49-F238E27FC236}">
                <a16:creationId xmlns:a16="http://schemas.microsoft.com/office/drawing/2014/main" id="{0262BE34-7F5A-3068-C4E2-BF537AB27EFB}"/>
              </a:ext>
            </a:extLst>
          </p:cNvPr>
          <p:cNvPicPr>
            <a:picLocks noChangeAspect="1"/>
          </p:cNvPicPr>
          <p:nvPr/>
        </p:nvPicPr>
        <p:blipFill>
          <a:blip r:embed="rId3"/>
          <a:stretch>
            <a:fillRect/>
          </a:stretch>
        </p:blipFill>
        <p:spPr>
          <a:xfrm>
            <a:off x="9766444" y="5867497"/>
            <a:ext cx="1914623" cy="676310"/>
          </a:xfrm>
          <a:prstGeom prst="rect">
            <a:avLst/>
          </a:prstGeom>
        </p:spPr>
      </p:pic>
    </p:spTree>
    <p:extLst>
      <p:ext uri="{BB962C8B-B14F-4D97-AF65-F5344CB8AC3E}">
        <p14:creationId xmlns:p14="http://schemas.microsoft.com/office/powerpoint/2010/main" val="4085408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D2CA2C-A1B0-D95E-2653-9E48241D07D9}"/>
              </a:ext>
            </a:extLst>
          </p:cNvPr>
          <p:cNvPicPr>
            <a:picLocks noChangeAspect="1"/>
          </p:cNvPicPr>
          <p:nvPr/>
        </p:nvPicPr>
        <p:blipFill>
          <a:blip r:embed="rId3"/>
          <a:stretch>
            <a:fillRect/>
          </a:stretch>
        </p:blipFill>
        <p:spPr>
          <a:xfrm>
            <a:off x="2020625" y="172600"/>
            <a:ext cx="8150749" cy="6635220"/>
          </a:xfrm>
          <a:prstGeom prst="rect">
            <a:avLst/>
          </a:prstGeom>
        </p:spPr>
      </p:pic>
      <p:pic>
        <p:nvPicPr>
          <p:cNvPr id="5" name="Picture 4">
            <a:extLst>
              <a:ext uri="{FF2B5EF4-FFF2-40B4-BE49-F238E27FC236}">
                <a16:creationId xmlns:a16="http://schemas.microsoft.com/office/drawing/2014/main" id="{A7D84179-4740-B08A-456D-770DE8D85C47}"/>
              </a:ext>
            </a:extLst>
          </p:cNvPr>
          <p:cNvPicPr>
            <a:picLocks noChangeAspect="1"/>
          </p:cNvPicPr>
          <p:nvPr/>
        </p:nvPicPr>
        <p:blipFill>
          <a:blip r:embed="rId4"/>
          <a:stretch>
            <a:fillRect/>
          </a:stretch>
        </p:blipFill>
        <p:spPr>
          <a:xfrm>
            <a:off x="9571995" y="172600"/>
            <a:ext cx="2458125" cy="630288"/>
          </a:xfrm>
          <a:prstGeom prst="rect">
            <a:avLst/>
          </a:prstGeom>
        </p:spPr>
      </p:pic>
      <p:sp>
        <p:nvSpPr>
          <p:cNvPr id="6" name="TextBox 5">
            <a:extLst>
              <a:ext uri="{FF2B5EF4-FFF2-40B4-BE49-F238E27FC236}">
                <a16:creationId xmlns:a16="http://schemas.microsoft.com/office/drawing/2014/main" id="{398B47A8-D134-8A05-09FE-CE2046C32775}"/>
              </a:ext>
            </a:extLst>
          </p:cNvPr>
          <p:cNvSpPr txBox="1"/>
          <p:nvPr/>
        </p:nvSpPr>
        <p:spPr>
          <a:xfrm>
            <a:off x="10008219" y="802888"/>
            <a:ext cx="3233854" cy="369332"/>
          </a:xfrm>
          <a:prstGeom prst="rect">
            <a:avLst/>
          </a:prstGeom>
          <a:noFill/>
        </p:spPr>
        <p:txBody>
          <a:bodyPr wrap="square" rtlCol="0">
            <a:spAutoFit/>
          </a:bodyPr>
          <a:lstStyle/>
          <a:p>
            <a:r>
              <a:rPr lang="en-US" dirty="0"/>
              <a:t>United Kingdom</a:t>
            </a:r>
          </a:p>
        </p:txBody>
      </p:sp>
    </p:spTree>
    <p:extLst>
      <p:ext uri="{BB962C8B-B14F-4D97-AF65-F5344CB8AC3E}">
        <p14:creationId xmlns:p14="http://schemas.microsoft.com/office/powerpoint/2010/main" val="36364732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11073</TotalTime>
  <Words>2236</Words>
  <Application>Microsoft Office PowerPoint</Application>
  <PresentationFormat>Widescreen</PresentationFormat>
  <Paragraphs>287</Paragraphs>
  <Slides>39</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-apple-system</vt:lpstr>
      <vt:lpstr>Arial</vt:lpstr>
      <vt:lpstr>Calibri</vt:lpstr>
      <vt:lpstr>Calibri Light</vt:lpstr>
      <vt:lpstr>open sans</vt:lpstr>
      <vt:lpstr>Office Theme</vt:lpstr>
      <vt:lpstr>PowerPoint Presentation</vt:lpstr>
      <vt:lpstr>Long COVID: Virus in the Brain? Jason Yeung (   @jayeung12 ) Dr. Pei-Yong Shi Lab   MD-PhD Seminar Series, 10th February, 2023 UTMB, Galveston</vt:lpstr>
      <vt:lpstr>Overview</vt:lpstr>
      <vt:lpstr>The Clinical Spectrum of Viral CNS Infections is Broad</vt:lpstr>
      <vt:lpstr>Viruses can alter your mind</vt:lpstr>
      <vt:lpstr>How does SARS-CoV-2  cause damage in the brain?</vt:lpstr>
      <vt:lpstr>NeuroCOVID or Post COVID or  Long COVID or PASC</vt:lpstr>
      <vt:lpstr>NeuroCOVID or Post COVID or  Long COVID or PASC</vt:lpstr>
      <vt:lpstr>PowerPoint Presentation</vt:lpstr>
      <vt:lpstr>PowerPoint Presentation</vt:lpstr>
      <vt:lpstr>Tanysha Dissanayake  Professional Tennis Player</vt:lpstr>
      <vt:lpstr>Therapeutic Options?</vt:lpstr>
      <vt:lpstr>PowerPoint Presentation</vt:lpstr>
      <vt:lpstr>PowerPoint Presentation</vt:lpstr>
      <vt:lpstr>Evidence for SARS-CoV-2 Neuro-invasion</vt:lpstr>
      <vt:lpstr>PowerPoint Presentation</vt:lpstr>
      <vt:lpstr>PowerPoint Presentation</vt:lpstr>
      <vt:lpstr>Autopsy and Organoids</vt:lpstr>
      <vt:lpstr>PowerPoint Presentation</vt:lpstr>
      <vt:lpstr>PowerPoint Presentation</vt:lpstr>
      <vt:lpstr>PowerPoint Presentation</vt:lpstr>
      <vt:lpstr>How does SARS-CoV-2  cause damage in the brain?</vt:lpstr>
      <vt:lpstr>Assembloids</vt:lpstr>
      <vt:lpstr>How to study infection of the human brain?</vt:lpstr>
      <vt:lpstr>Aims</vt:lpstr>
      <vt:lpstr>PowerPoint Presentation</vt:lpstr>
      <vt:lpstr>PowerPoint Presentation</vt:lpstr>
      <vt:lpstr>PowerPoint Presentation</vt:lpstr>
      <vt:lpstr>How is this translational?</vt:lpstr>
      <vt:lpstr>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NeuroCOVID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Yeung, Jason</dc:creator>
  <cp:lastModifiedBy>Yeung, Jason</cp:lastModifiedBy>
  <cp:revision>228</cp:revision>
  <dcterms:created xsi:type="dcterms:W3CDTF">2022-03-23T06:13:01Z</dcterms:created>
  <dcterms:modified xsi:type="dcterms:W3CDTF">2023-02-10T01:46:18Z</dcterms:modified>
</cp:coreProperties>
</file>